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82" autoAdjust="0"/>
    <p:restoredTop sz="85174"/>
  </p:normalViewPr>
  <p:slideViewPr>
    <p:cSldViewPr snapToGrid="0" snapToObjects="1">
      <p:cViewPr>
        <p:scale>
          <a:sx n="75" d="100"/>
          <a:sy n="75" d="100"/>
        </p:scale>
        <p:origin x="1080" y="14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17253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osoyo1/Capstone-for-IBM-Data-Science/blob/1c4a38fb1b4823976c7d26e41183f9f3581e787c/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osoyo1/Capstone-for-IBM-Data-Science/blob/b624a663faef5dd2434e18b54da2ca9ccf0aa2fe/EDA%20on%20Pyth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osoyo1/Capstone-for-IBM-Data-Science/blob/b624a663faef5dd2434e18b54da2ca9ccf0aa2fe/EDA%20on%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osoyo1/Capstone-for-IBM-Data-Science/blob/15a0b7f53de4f2701f4bef9baabce04770e11c3f/Interactive%20visual%20analytics%20for%20Geographical%20dat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Hosoyo1/Capstone-for-IBM-Data-Science/blob/b624a663faef5dd2434e18b54da2ca9ccf0aa2fe/Folium%20Visual%20Analytics.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osoyo1/Capstone-for-IBM-Data-Science/blob/b624a663faef5dd2434e18b54da2ca9ccf0aa2fe/Visual%20Analysis%20with%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osoyo1/Capstone-for-IBM-Data-Science/blob/b624a663faef5dd2434e18b54da2ca9ccf0aa2fe/SpaceX%20ML%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osoyo1/Capstone-for-IBM-Data-Science/blob/b624a663faef5dd2434e18b54da2ca9ccf0aa2fe/More%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osoyo1/Capstone-for-IBM-Data-Science/blob/b624a663faef5dd2434e18b54da2ca9ccf0aa2fe/Web%20Scraping%20for%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335355"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Joyal Jose</a:t>
            </a:r>
          </a:p>
          <a:p>
            <a:r>
              <a:rPr lang="en-US" dirty="0">
                <a:solidFill>
                  <a:schemeClr val="bg2"/>
                </a:solidFill>
                <a:latin typeface="Abadi"/>
                <a:ea typeface="SF Pro" pitchFamily="2" charset="0"/>
                <a:cs typeface="SF Pro" pitchFamily="2" charset="0"/>
              </a:rPr>
              <a:t>3/24/2024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4775" y="5498502"/>
            <a:ext cx="10902450" cy="1128608"/>
          </a:xfrm>
          <a:prstGeom prst="rect">
            <a:avLst/>
          </a:prstGeom>
        </p:spPr>
        <p:txBody>
          <a:bodyPr/>
          <a:lstStyle/>
          <a:p>
            <a:r>
              <a:rPr lang="en-US" sz="2200" dirty="0">
                <a:solidFill>
                  <a:schemeClr val="accent3">
                    <a:lumMod val="25000"/>
                  </a:schemeClr>
                </a:solidFill>
                <a:latin typeface="Abadi" panose="020B0604020104020204" pitchFamily="34" charset="0"/>
              </a:rPr>
              <a:t>All features were reviewed for value counts and uniqueness. </a:t>
            </a:r>
          </a:p>
          <a:p>
            <a:pPr marL="0" indent="0">
              <a:buNone/>
            </a:pPr>
            <a:r>
              <a:rPr lang="en-US" sz="2000" dirty="0">
                <a:hlinkClick r:id="rId3"/>
              </a:rPr>
              <a:t>https://github.com/Hosoyo1/Capstone-for-IBM-Data-Science/blob/1c4a38fb1b4823976c7d26e41183f9f3581e787c/jupyter-labs-webscraping%20(1).ipynb</a:t>
            </a:r>
            <a:endParaRPr lang="en-US" sz="2000" dirty="0"/>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5" name="Rectangle 14">
            <a:extLst>
              <a:ext uri="{FF2B5EF4-FFF2-40B4-BE49-F238E27FC236}">
                <a16:creationId xmlns:a16="http://schemas.microsoft.com/office/drawing/2014/main" id="{6D888B54-D7BF-30A0-B5F1-AC8D4A80BED4}"/>
              </a:ext>
            </a:extLst>
          </p:cNvPr>
          <p:cNvSpPr/>
          <p:nvPr/>
        </p:nvSpPr>
        <p:spPr>
          <a:xfrm>
            <a:off x="1" y="2794203"/>
            <a:ext cx="2280356"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Keywords:</a:t>
            </a:r>
          </a:p>
          <a:p>
            <a:pPr marL="285750" indent="-285750" algn="ctr">
              <a:buFont typeface="Arial" panose="020B0604020202020204" pitchFamily="34" charset="0"/>
              <a:buChar char="•"/>
            </a:pPr>
            <a:r>
              <a:rPr lang="en-US" dirty="0">
                <a:solidFill>
                  <a:schemeClr val="bg1"/>
                </a:solidFill>
              </a:rPr>
              <a:t>.</a:t>
            </a:r>
            <a:r>
              <a:rPr lang="en-US" dirty="0" err="1">
                <a:solidFill>
                  <a:schemeClr val="bg1"/>
                </a:solidFill>
              </a:rPr>
              <a:t>value_counts</a:t>
            </a:r>
            <a:r>
              <a:rPr lang="en-US" dirty="0">
                <a:solidFill>
                  <a:schemeClr val="bg1"/>
                </a:solidFill>
              </a:rPr>
              <a:t>()</a:t>
            </a:r>
            <a:br>
              <a:rPr lang="en-US" dirty="0">
                <a:solidFill>
                  <a:schemeClr val="bg1"/>
                </a:solidFill>
              </a:rPr>
            </a:br>
            <a:endParaRPr lang="en-US" dirty="0">
              <a:solidFill>
                <a:schemeClr val="bg1"/>
              </a:solidFill>
            </a:endParaRPr>
          </a:p>
          <a:p>
            <a:pPr marL="285750" indent="-285750" algn="r">
              <a:buFont typeface="Arial" panose="020B0604020202020204" pitchFamily="34" charset="0"/>
              <a:buChar char="•"/>
            </a:pPr>
            <a:endParaRPr lang="en-US" dirty="0">
              <a:solidFill>
                <a:schemeClr val="bg1"/>
              </a:solidFill>
            </a:endParaRPr>
          </a:p>
          <a:p>
            <a:pPr marL="285750" indent="-285750" algn="ctr">
              <a:buFont typeface="Arial" panose="020B0604020202020204" pitchFamily="34" charset="0"/>
              <a:buChar char="•"/>
            </a:pPr>
            <a:endParaRPr lang="en-US" dirty="0">
              <a:solidFill>
                <a:schemeClr val="bg1"/>
              </a:solidFill>
            </a:endParaRPr>
          </a:p>
        </p:txBody>
      </p:sp>
      <p:sp>
        <p:nvSpPr>
          <p:cNvPr id="16" name="Oval 15">
            <a:extLst>
              <a:ext uri="{FF2B5EF4-FFF2-40B4-BE49-F238E27FC236}">
                <a16:creationId xmlns:a16="http://schemas.microsoft.com/office/drawing/2014/main" id="{EBE95176-718B-8E40-9AF1-0C937F48FE42}"/>
              </a:ext>
            </a:extLst>
          </p:cNvPr>
          <p:cNvSpPr/>
          <p:nvPr/>
        </p:nvSpPr>
        <p:spPr>
          <a:xfrm>
            <a:off x="-73374" y="1432079"/>
            <a:ext cx="2280356" cy="13943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Calculate the number of launches on each site</a:t>
            </a:r>
          </a:p>
        </p:txBody>
      </p:sp>
      <p:sp>
        <p:nvSpPr>
          <p:cNvPr id="17" name="Rectangle 16">
            <a:extLst>
              <a:ext uri="{FF2B5EF4-FFF2-40B4-BE49-F238E27FC236}">
                <a16:creationId xmlns:a16="http://schemas.microsoft.com/office/drawing/2014/main" id="{373245D0-D389-9D92-4442-943153598201}"/>
              </a:ext>
            </a:extLst>
          </p:cNvPr>
          <p:cNvSpPr/>
          <p:nvPr/>
        </p:nvSpPr>
        <p:spPr>
          <a:xfrm>
            <a:off x="5669720" y="2794203"/>
            <a:ext cx="3087259" cy="144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bg1"/>
                </a:solidFill>
              </a:rPr>
              <a:t>Keywords:</a:t>
            </a:r>
          </a:p>
          <a:p>
            <a:pPr marL="285750" indent="-285750" algn="ctr">
              <a:buFont typeface="Arial" panose="020B0604020202020204" pitchFamily="34" charset="0"/>
              <a:buChar char="•"/>
            </a:pPr>
            <a:r>
              <a:rPr lang="en-US" sz="1800" dirty="0">
                <a:solidFill>
                  <a:schemeClr val="bg1"/>
                </a:solidFill>
              </a:rPr>
              <a:t>.</a:t>
            </a:r>
            <a:r>
              <a:rPr lang="en-US" sz="1800" dirty="0" err="1">
                <a:solidFill>
                  <a:schemeClr val="bg1"/>
                </a:solidFill>
              </a:rPr>
              <a:t>value_counts</a:t>
            </a:r>
            <a:r>
              <a:rPr lang="en-US" sz="1800" dirty="0">
                <a:solidFill>
                  <a:schemeClr val="bg1"/>
                </a:solidFill>
              </a:rPr>
              <a:t>()</a:t>
            </a:r>
          </a:p>
        </p:txBody>
      </p:sp>
      <p:sp>
        <p:nvSpPr>
          <p:cNvPr id="18" name="Oval 17">
            <a:extLst>
              <a:ext uri="{FF2B5EF4-FFF2-40B4-BE49-F238E27FC236}">
                <a16:creationId xmlns:a16="http://schemas.microsoft.com/office/drawing/2014/main" id="{994A48A9-686A-A0F8-3B35-2B48E417A602}"/>
              </a:ext>
            </a:extLst>
          </p:cNvPr>
          <p:cNvSpPr/>
          <p:nvPr/>
        </p:nvSpPr>
        <p:spPr>
          <a:xfrm>
            <a:off x="5627512" y="1571908"/>
            <a:ext cx="3200399" cy="11780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Calculate the number and </a:t>
            </a:r>
            <a:r>
              <a:rPr lang="en-US" dirty="0" err="1">
                <a:ln>
                  <a:solidFill>
                    <a:sysClr val="windowText" lastClr="000000"/>
                  </a:solidFill>
                </a:ln>
                <a:solidFill>
                  <a:sysClr val="windowText" lastClr="000000"/>
                </a:solidFill>
              </a:rPr>
              <a:t>occurence</a:t>
            </a:r>
            <a:r>
              <a:rPr lang="en-US" dirty="0">
                <a:ln>
                  <a:solidFill>
                    <a:sysClr val="windowText" lastClr="000000"/>
                  </a:solidFill>
                </a:ln>
                <a:solidFill>
                  <a:sysClr val="windowText" lastClr="000000"/>
                </a:solidFill>
              </a:rPr>
              <a:t> of mission outcome of the orbits</a:t>
            </a:r>
          </a:p>
        </p:txBody>
      </p:sp>
      <p:sp>
        <p:nvSpPr>
          <p:cNvPr id="19" name="Rectangle 18">
            <a:extLst>
              <a:ext uri="{FF2B5EF4-FFF2-40B4-BE49-F238E27FC236}">
                <a16:creationId xmlns:a16="http://schemas.microsoft.com/office/drawing/2014/main" id="{89284F90-5DE1-4C70-5A1F-E2DAA3E14EC8}"/>
              </a:ext>
            </a:extLst>
          </p:cNvPr>
          <p:cNvSpPr/>
          <p:nvPr/>
        </p:nvSpPr>
        <p:spPr>
          <a:xfrm>
            <a:off x="2980271" y="2794203"/>
            <a:ext cx="2280356"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Keywords:</a:t>
            </a:r>
          </a:p>
          <a:p>
            <a:pPr marL="285750" indent="-285750" algn="ctr">
              <a:buFont typeface="Arial" panose="020B0604020202020204" pitchFamily="34" charset="0"/>
              <a:buChar char="•"/>
            </a:pPr>
            <a:r>
              <a:rPr lang="en-US" sz="1600" dirty="0">
                <a:solidFill>
                  <a:schemeClr val="bg1"/>
                </a:solidFill>
              </a:rPr>
              <a:t>.</a:t>
            </a:r>
            <a:r>
              <a:rPr lang="en-US" sz="1600" dirty="0" err="1">
                <a:solidFill>
                  <a:schemeClr val="bg1"/>
                </a:solidFill>
              </a:rPr>
              <a:t>value_counts</a:t>
            </a:r>
            <a:r>
              <a:rPr lang="en-US" sz="1600" dirty="0">
                <a:solidFill>
                  <a:schemeClr val="bg1"/>
                </a:solidFill>
              </a:rPr>
              <a:t>()</a:t>
            </a:r>
          </a:p>
        </p:txBody>
      </p:sp>
      <p:sp>
        <p:nvSpPr>
          <p:cNvPr id="20" name="Oval 19">
            <a:extLst>
              <a:ext uri="{FF2B5EF4-FFF2-40B4-BE49-F238E27FC236}">
                <a16:creationId xmlns:a16="http://schemas.microsoft.com/office/drawing/2014/main" id="{FCAD3902-0E2B-7BAE-4783-B2609D102B8C}"/>
              </a:ext>
            </a:extLst>
          </p:cNvPr>
          <p:cNvSpPr/>
          <p:nvPr/>
        </p:nvSpPr>
        <p:spPr>
          <a:xfrm>
            <a:off x="2980271" y="1426239"/>
            <a:ext cx="2377752" cy="13943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Calculate the number and occurrence of each orbit</a:t>
            </a:r>
          </a:p>
        </p:txBody>
      </p:sp>
      <p:sp>
        <p:nvSpPr>
          <p:cNvPr id="21" name="Arrow: Curved Up 20">
            <a:extLst>
              <a:ext uri="{FF2B5EF4-FFF2-40B4-BE49-F238E27FC236}">
                <a16:creationId xmlns:a16="http://schemas.microsoft.com/office/drawing/2014/main" id="{C3DA0555-C1E4-A204-0197-F4995A2B1D4B}"/>
              </a:ext>
            </a:extLst>
          </p:cNvPr>
          <p:cNvSpPr/>
          <p:nvPr/>
        </p:nvSpPr>
        <p:spPr>
          <a:xfrm>
            <a:off x="1924756" y="4470771"/>
            <a:ext cx="1501422" cy="54904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urved Up 21">
            <a:extLst>
              <a:ext uri="{FF2B5EF4-FFF2-40B4-BE49-F238E27FC236}">
                <a16:creationId xmlns:a16="http://schemas.microsoft.com/office/drawing/2014/main" id="{E42C30D9-A33E-52E0-F579-8936A362F41E}"/>
              </a:ext>
            </a:extLst>
          </p:cNvPr>
          <p:cNvSpPr/>
          <p:nvPr/>
        </p:nvSpPr>
        <p:spPr>
          <a:xfrm>
            <a:off x="5012268" y="4565222"/>
            <a:ext cx="1501422" cy="54904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urved Up 22">
            <a:extLst>
              <a:ext uri="{FF2B5EF4-FFF2-40B4-BE49-F238E27FC236}">
                <a16:creationId xmlns:a16="http://schemas.microsoft.com/office/drawing/2014/main" id="{EDFA2045-571A-79F0-F1AE-B2B647C9D5B4}"/>
              </a:ext>
            </a:extLst>
          </p:cNvPr>
          <p:cNvSpPr/>
          <p:nvPr/>
        </p:nvSpPr>
        <p:spPr>
          <a:xfrm>
            <a:off x="8584950" y="4520471"/>
            <a:ext cx="1501422" cy="54904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8FAD8075-F994-4B34-EE24-6445DA6E7154}"/>
              </a:ext>
            </a:extLst>
          </p:cNvPr>
          <p:cNvSpPr/>
          <p:nvPr/>
        </p:nvSpPr>
        <p:spPr>
          <a:xfrm>
            <a:off x="9020570" y="2772075"/>
            <a:ext cx="3079173"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Keywords:</a:t>
            </a:r>
          </a:p>
          <a:p>
            <a:pPr marL="285750" indent="-285750" algn="ctr">
              <a:buFont typeface="Arial" panose="020B0604020202020204" pitchFamily="34" charset="0"/>
              <a:buChar char="•"/>
            </a:pPr>
            <a:r>
              <a:rPr lang="en-US" sz="1600" dirty="0" err="1">
                <a:solidFill>
                  <a:schemeClr val="bg1"/>
                </a:solidFill>
              </a:rPr>
              <a:t>Initalize</a:t>
            </a:r>
            <a:r>
              <a:rPr lang="en-US" sz="1600" dirty="0">
                <a:solidFill>
                  <a:schemeClr val="bg1"/>
                </a:solidFill>
              </a:rPr>
              <a:t> list for binary class value</a:t>
            </a:r>
          </a:p>
          <a:p>
            <a:pPr marL="285750" indent="-285750" algn="ctr">
              <a:buFont typeface="Arial" panose="020B0604020202020204" pitchFamily="34" charset="0"/>
              <a:buChar char="•"/>
            </a:pPr>
            <a:r>
              <a:rPr lang="en-US" sz="1600" dirty="0">
                <a:solidFill>
                  <a:schemeClr val="bg1"/>
                </a:solidFill>
              </a:rPr>
              <a:t>Define variable as 0 if bad outcome </a:t>
            </a:r>
            <a:r>
              <a:rPr lang="en-US" sz="1600" dirty="0" err="1">
                <a:solidFill>
                  <a:schemeClr val="bg1"/>
                </a:solidFill>
              </a:rPr>
              <a:t>occured</a:t>
            </a:r>
            <a:r>
              <a:rPr lang="en-US" sz="1600" dirty="0">
                <a:solidFill>
                  <a:schemeClr val="bg1"/>
                </a:solidFill>
              </a:rPr>
              <a:t>, otherwise 1</a:t>
            </a:r>
          </a:p>
          <a:p>
            <a:pPr marL="285750" indent="-285750" algn="ctr">
              <a:buFont typeface="Arial" panose="020B0604020202020204" pitchFamily="34" charset="0"/>
              <a:buChar char="•"/>
            </a:pPr>
            <a:r>
              <a:rPr lang="en-US" sz="1600" dirty="0">
                <a:solidFill>
                  <a:schemeClr val="bg1"/>
                </a:solidFill>
              </a:rPr>
              <a:t>Append value to list</a:t>
            </a:r>
          </a:p>
        </p:txBody>
      </p:sp>
      <p:sp>
        <p:nvSpPr>
          <p:cNvPr id="25" name="Oval 24">
            <a:extLst>
              <a:ext uri="{FF2B5EF4-FFF2-40B4-BE49-F238E27FC236}">
                <a16:creationId xmlns:a16="http://schemas.microsoft.com/office/drawing/2014/main" id="{FC0FBB24-094B-F106-BA14-FEAA7714E318}"/>
              </a:ext>
            </a:extLst>
          </p:cNvPr>
          <p:cNvSpPr/>
          <p:nvPr/>
        </p:nvSpPr>
        <p:spPr>
          <a:xfrm>
            <a:off x="8981312" y="1417968"/>
            <a:ext cx="3210688" cy="13943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Create a landing outcome label from Outcome column</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primary charts utilized are scatter plots, bar charts like histograms and line charts.</a:t>
            </a:r>
          </a:p>
          <a:p>
            <a:pPr lvl="1">
              <a:lnSpc>
                <a:spcPct val="100000"/>
              </a:lnSpc>
              <a:spcBef>
                <a:spcPts val="1400"/>
              </a:spcBef>
            </a:pPr>
            <a:r>
              <a:rPr lang="en-US" sz="1800" dirty="0">
                <a:solidFill>
                  <a:schemeClr val="accent3">
                    <a:lumMod val="25000"/>
                  </a:schemeClr>
                </a:solidFill>
                <a:latin typeface="Abadi"/>
              </a:rPr>
              <a:t>Scatter Plots were used to determine a relationship/correlation between two variables</a:t>
            </a:r>
          </a:p>
          <a:p>
            <a:pPr lvl="1">
              <a:lnSpc>
                <a:spcPct val="100000"/>
              </a:lnSpc>
              <a:spcBef>
                <a:spcPts val="1400"/>
              </a:spcBef>
            </a:pPr>
            <a:r>
              <a:rPr lang="en-US" sz="1800" dirty="0">
                <a:solidFill>
                  <a:schemeClr val="accent3">
                    <a:lumMod val="25000"/>
                  </a:schemeClr>
                </a:solidFill>
                <a:latin typeface="Abadi"/>
              </a:rPr>
              <a:t>Histograms were used to see categorical data paired with continuous variables to identify frequencies </a:t>
            </a:r>
          </a:p>
          <a:p>
            <a:pPr lvl="1">
              <a:lnSpc>
                <a:spcPct val="100000"/>
              </a:lnSpc>
              <a:spcBef>
                <a:spcPts val="1400"/>
              </a:spcBef>
            </a:pPr>
            <a:r>
              <a:rPr lang="en-US" sz="1800" dirty="0">
                <a:solidFill>
                  <a:schemeClr val="accent3">
                    <a:lumMod val="25000"/>
                  </a:schemeClr>
                </a:solidFill>
                <a:latin typeface="Abadi"/>
              </a:rPr>
              <a:t>Line Charts wee used to see changes in an average value over time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A08CB13B-7ACA-B684-FD67-0A7571B5F730}"/>
              </a:ext>
            </a:extLst>
          </p:cNvPr>
          <p:cNvSpPr txBox="1"/>
          <p:nvPr/>
        </p:nvSpPr>
        <p:spPr>
          <a:xfrm>
            <a:off x="282222" y="5715298"/>
            <a:ext cx="10068278" cy="1200329"/>
          </a:xfrm>
          <a:prstGeom prst="rect">
            <a:avLst/>
          </a:prstGeom>
          <a:noFill/>
        </p:spPr>
        <p:txBody>
          <a:bodyPr wrap="square" rtlCol="0">
            <a:spAutoFit/>
          </a:bodyPr>
          <a:lstStyle/>
          <a:p>
            <a:r>
              <a:rPr lang="en-US" dirty="0">
                <a:hlinkClick r:id="rId3"/>
              </a:rPr>
              <a:t>https://github.com/Hosoyo1/Capstone-for-IBM-Data-Science/blob/b624a663faef5dd2434e18b54da2ca9ccf0aa2fe/EDA%20on%20Python.ipynb</a:t>
            </a:r>
            <a:endParaRPr lang="en-US" dirty="0"/>
          </a:p>
          <a:p>
            <a:br>
              <a:rPr lang="en-US" dirty="0"/>
            </a:b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The Primary types of uses made were DML that focused on selecting certain values of scalar or an nth dimensional datasets.</a:t>
            </a:r>
          </a:p>
          <a:p>
            <a:r>
              <a:rPr lang="en-US" dirty="0"/>
              <a:t>Some examples include:</a:t>
            </a:r>
          </a:p>
          <a:p>
            <a:pPr lvl="1"/>
            <a:r>
              <a:rPr lang="en-US" dirty="0"/>
              <a:t>Display Avg Payload Mass by Booster F9 v1.1</a:t>
            </a:r>
          </a:p>
          <a:p>
            <a:pPr lvl="1"/>
            <a:r>
              <a:rPr lang="en-US" dirty="0"/>
              <a:t>When successful outcome </a:t>
            </a:r>
            <a:r>
              <a:rPr lang="en-US" dirty="0" err="1"/>
              <a:t>ws</a:t>
            </a:r>
            <a:r>
              <a:rPr lang="en-US" dirty="0"/>
              <a:t> first achieved</a:t>
            </a:r>
          </a:p>
          <a:p>
            <a:pPr lvl="1"/>
            <a:r>
              <a:rPr lang="en-US" dirty="0"/>
              <a:t>List the records which will display the month names, failure </a:t>
            </a:r>
            <a:r>
              <a:rPr lang="en-US" dirty="0" err="1"/>
              <a:t>landing_outcomes</a:t>
            </a:r>
            <a:r>
              <a:rPr lang="en-US" dirty="0"/>
              <a:t> in drone ship ,booster versions, </a:t>
            </a:r>
            <a:r>
              <a:rPr lang="en-US" dirty="0" err="1"/>
              <a:t>launch_site</a:t>
            </a:r>
            <a:r>
              <a:rPr lang="en-US" dirty="0"/>
              <a:t> for the months in year 2015.</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5671EC54-CF58-10B5-39F3-4800B830D045}"/>
              </a:ext>
            </a:extLst>
          </p:cNvPr>
          <p:cNvSpPr txBox="1"/>
          <p:nvPr/>
        </p:nvSpPr>
        <p:spPr>
          <a:xfrm>
            <a:off x="279400" y="5524500"/>
            <a:ext cx="10236199" cy="923330"/>
          </a:xfrm>
          <a:prstGeom prst="rect">
            <a:avLst/>
          </a:prstGeom>
          <a:noFill/>
        </p:spPr>
        <p:txBody>
          <a:bodyPr wrap="square" rtlCol="0">
            <a:spAutoFit/>
          </a:bodyPr>
          <a:lstStyle/>
          <a:p>
            <a:r>
              <a:rPr lang="en-US" dirty="0">
                <a:hlinkClick r:id="rId3"/>
              </a:rPr>
              <a:t>https://github.com/Hosoyo1/Capstone-for-IBM-Data-Science/blob/b624a663faef5dd2434e18b54da2ca9ccf0aa2fe/EDA%20on%20SQL.ipynb</a:t>
            </a:r>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Created a map with circle areas to identify all launch site zones.</a:t>
            </a:r>
          </a:p>
          <a:p>
            <a:pPr lvl="1"/>
            <a:r>
              <a:rPr lang="en-US" dirty="0"/>
              <a:t>Used markers to identify launch site locations</a:t>
            </a:r>
          </a:p>
          <a:p>
            <a:r>
              <a:rPr lang="en-US" sz="2400" dirty="0"/>
              <a:t>Created  a Marker cluster to identify successes and failures within  each launch site</a:t>
            </a:r>
          </a:p>
          <a:p>
            <a:r>
              <a:rPr lang="en-US" sz="2400" dirty="0"/>
              <a:t>Used mouse position to identify how far a targeted area would be to a designated launch site </a:t>
            </a:r>
            <a:endParaRPr lang="en-US" dirty="0">
              <a:hlinkClick r:id="rId3"/>
            </a:endParaRPr>
          </a:p>
          <a:p>
            <a:r>
              <a:rPr lang="en-US" dirty="0">
                <a:hlinkClick r:id="rId4"/>
              </a:rPr>
              <a:t>https://github.com/Hosoyo1/Capstone-for-IBM-Data-Science/blob/b624a663faef5dd2434e18b54da2ca9ccf0aa2fe/Folium%20Visual%20Analytics.ipynb</a:t>
            </a:r>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8600" y="1822450"/>
            <a:ext cx="117348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Pie charts to identify the difference between the classes of landing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a filter for each launch site to identify different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Used scatter plots to identify how </a:t>
            </a:r>
            <a:r>
              <a:rPr lang="en-US" sz="2400" dirty="0">
                <a:solidFill>
                  <a:schemeClr val="accent3">
                    <a:lumMod val="25000"/>
                  </a:schemeClr>
                </a:solidFill>
                <a:latin typeface="Abadi" panose="020B0604020104020204" pitchFamily="34" charset="0"/>
              </a:rPr>
              <a:t>payload mass</a:t>
            </a:r>
            <a:r>
              <a:rPr lang="en-US" sz="2200" dirty="0">
                <a:solidFill>
                  <a:schemeClr val="accent3">
                    <a:lumMod val="25000"/>
                  </a:schemeClr>
                </a:solidFill>
                <a:latin typeface="Abadi" panose="020B0604020104020204" pitchFamily="34" charset="0"/>
              </a:rPr>
              <a:t> and # of flights were related with reference to landing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Allowed the filter for payload mass throughout the years</a:t>
            </a:r>
          </a:p>
          <a:p>
            <a:pPr>
              <a:lnSpc>
                <a:spcPct val="100000"/>
              </a:lnSpc>
              <a:spcBef>
                <a:spcPts val="1400"/>
              </a:spcBef>
            </a:pPr>
            <a:r>
              <a:rPr lang="en-US" dirty="0">
                <a:hlinkClick r:id="rId3"/>
              </a:rPr>
              <a:t>https://github.com/Hosoyo1/Capstone-for-IBM-Data-Science/blob/b624a663faef5dd2434e18b54da2ca9ccf0aa2fe/Visual%20Analysis%20with%20Dashboard.ipynb</a:t>
            </a:r>
            <a:endParaRPr lang="en-US" dirty="0"/>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545821"/>
            <a:ext cx="10723944" cy="1142118"/>
          </a:xfrm>
          <a:prstGeom prst="rect">
            <a:avLst/>
          </a:prstGeom>
        </p:spPr>
        <p:txBody>
          <a:bodyPr>
            <a:noAutofit/>
          </a:bodyPr>
          <a:lstStyle/>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Model were built using common classification algorithms. To initiate, all independent features were standardize to minimize errors in uncalculating distance. Data was then split into training and set data. The train data would would then be fitted into each respective model and into a gird search to obtain the bets hyperparameters. All results were scored for accuracy and set into a confusion matrix for further analysis.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hlinkClick r:id="rId3"/>
              </a:rPr>
              <a:t>https://github.com/Hosoyo1/Capstone-for-IBM-Data-Science/blob/b624a663faef5dd2434e18b54da2ca9ccf0aa2fe/SpaceX%20ML%20Prediction.ipynb</a:t>
            </a: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endParaRPr lang="en-US" sz="1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F9CB1768-1879-C4C8-9116-5878E4B151BE}"/>
              </a:ext>
            </a:extLst>
          </p:cNvPr>
          <p:cNvSpPr/>
          <p:nvPr/>
        </p:nvSpPr>
        <p:spPr>
          <a:xfrm>
            <a:off x="137414" y="2829085"/>
            <a:ext cx="2433764" cy="2493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Keywords:</a:t>
            </a:r>
          </a:p>
          <a:p>
            <a:pPr marL="285750" indent="-285750" algn="ctr">
              <a:buFont typeface="Arial" panose="020B0604020202020204" pitchFamily="34" charset="0"/>
              <a:buChar char="•"/>
            </a:pPr>
            <a:r>
              <a:rPr lang="en-US" dirty="0">
                <a:solidFill>
                  <a:schemeClr val="bg1"/>
                </a:solidFill>
              </a:rPr>
              <a:t>Define independent variables as X and dependent as Y</a:t>
            </a:r>
          </a:p>
          <a:p>
            <a:pPr marL="285750" indent="-285750" algn="ctr">
              <a:buFont typeface="Arial" panose="020B0604020202020204" pitchFamily="34" charset="0"/>
              <a:buChar char="•"/>
            </a:pPr>
            <a:r>
              <a:rPr lang="en-US" dirty="0">
                <a:solidFill>
                  <a:schemeClr val="bg1"/>
                </a:solidFill>
              </a:rPr>
              <a:t> use </a:t>
            </a:r>
            <a:r>
              <a:rPr lang="en-US" dirty="0" err="1">
                <a:solidFill>
                  <a:schemeClr val="bg1"/>
                </a:solidFill>
              </a:rPr>
              <a:t>StandardScalar</a:t>
            </a:r>
            <a:r>
              <a:rPr lang="en-US" dirty="0">
                <a:solidFill>
                  <a:schemeClr val="bg1"/>
                </a:solidFill>
              </a:rPr>
              <a:t>() to </a:t>
            </a:r>
            <a:r>
              <a:rPr lang="en-US" dirty="0" err="1">
                <a:solidFill>
                  <a:schemeClr val="bg1"/>
                </a:solidFill>
              </a:rPr>
              <a:t>fit_transform</a:t>
            </a:r>
            <a:r>
              <a:rPr lang="en-US" dirty="0">
                <a:solidFill>
                  <a:schemeClr val="bg1"/>
                </a:solidFill>
              </a:rPr>
              <a:t>(X)</a:t>
            </a:r>
          </a:p>
          <a:p>
            <a:pPr marL="285750" indent="-285750" algn="ctr">
              <a:buFont typeface="Arial" panose="020B0604020202020204" pitchFamily="34" charset="0"/>
              <a:buChar char="•"/>
            </a:pPr>
            <a:r>
              <a:rPr lang="en-US" dirty="0">
                <a:solidFill>
                  <a:schemeClr val="bg1"/>
                </a:solidFill>
              </a:rPr>
              <a:t>Use </a:t>
            </a:r>
            <a:r>
              <a:rPr lang="en-US" dirty="0" err="1">
                <a:solidFill>
                  <a:schemeClr val="bg1"/>
                </a:solidFill>
              </a:rPr>
              <a:t>train_test_split</a:t>
            </a:r>
            <a:r>
              <a:rPr lang="en-US" dirty="0">
                <a:solidFill>
                  <a:schemeClr val="bg1"/>
                </a:solidFill>
              </a:rPr>
              <a:t> to create train/test data</a:t>
            </a:r>
          </a:p>
        </p:txBody>
      </p:sp>
      <p:sp>
        <p:nvSpPr>
          <p:cNvPr id="6" name="Oval 5">
            <a:extLst>
              <a:ext uri="{FF2B5EF4-FFF2-40B4-BE49-F238E27FC236}">
                <a16:creationId xmlns:a16="http://schemas.microsoft.com/office/drawing/2014/main" id="{A3DFC0DB-9AD4-5D85-2CCF-4D7A7234BF19}"/>
              </a:ext>
            </a:extLst>
          </p:cNvPr>
          <p:cNvSpPr/>
          <p:nvPr/>
        </p:nvSpPr>
        <p:spPr>
          <a:xfrm>
            <a:off x="-68483" y="1463746"/>
            <a:ext cx="2824421" cy="13943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Assign variables, standardize, and split data for testing/training</a:t>
            </a:r>
          </a:p>
        </p:txBody>
      </p:sp>
      <p:sp>
        <p:nvSpPr>
          <p:cNvPr id="7" name="Rectangle 6">
            <a:extLst>
              <a:ext uri="{FF2B5EF4-FFF2-40B4-BE49-F238E27FC236}">
                <a16:creationId xmlns:a16="http://schemas.microsoft.com/office/drawing/2014/main" id="{668BD92B-83ED-F9A0-D2E6-FCFE4EF84E30}"/>
              </a:ext>
            </a:extLst>
          </p:cNvPr>
          <p:cNvSpPr/>
          <p:nvPr/>
        </p:nvSpPr>
        <p:spPr>
          <a:xfrm>
            <a:off x="5627513" y="2959851"/>
            <a:ext cx="3087259" cy="18266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bg1"/>
                </a:solidFill>
              </a:rPr>
              <a:t>Keywords:</a:t>
            </a:r>
          </a:p>
          <a:p>
            <a:pPr marL="285750" indent="-285750" algn="ctr">
              <a:buFont typeface="Arial" panose="020B0604020202020204" pitchFamily="34" charset="0"/>
              <a:buChar char="•"/>
            </a:pPr>
            <a:r>
              <a:rPr lang="en-US" dirty="0" err="1">
                <a:solidFill>
                  <a:schemeClr val="bg1"/>
                </a:solidFill>
              </a:rPr>
              <a:t>GridSearch</a:t>
            </a:r>
            <a:r>
              <a:rPr lang="en-US" dirty="0">
                <a:solidFill>
                  <a:schemeClr val="bg1"/>
                </a:solidFill>
              </a:rPr>
              <a:t>(</a:t>
            </a:r>
            <a:r>
              <a:rPr lang="en-US" dirty="0" err="1">
                <a:solidFill>
                  <a:schemeClr val="bg1"/>
                </a:solidFill>
              </a:rPr>
              <a:t>model,cv</a:t>
            </a:r>
            <a:r>
              <a:rPr lang="en-US" dirty="0">
                <a:solidFill>
                  <a:schemeClr val="bg1"/>
                </a:solidFill>
              </a:rPr>
              <a:t>=10,param_grid = parameters)</a:t>
            </a:r>
          </a:p>
          <a:p>
            <a:pPr marL="285750" indent="-285750" algn="ctr">
              <a:buFont typeface="Arial" panose="020B0604020202020204" pitchFamily="34" charset="0"/>
              <a:buChar char="•"/>
            </a:pPr>
            <a:r>
              <a:rPr lang="en-US" dirty="0">
                <a:solidFill>
                  <a:schemeClr val="bg1"/>
                </a:solidFill>
              </a:rPr>
              <a:t>Best Parameters : .</a:t>
            </a:r>
            <a:r>
              <a:rPr lang="en-US" dirty="0" err="1">
                <a:solidFill>
                  <a:schemeClr val="bg1"/>
                </a:solidFill>
              </a:rPr>
              <a:t>best_params</a:t>
            </a:r>
            <a:endParaRPr lang="en-US" dirty="0">
              <a:solidFill>
                <a:schemeClr val="bg1"/>
              </a:solidFill>
            </a:endParaRPr>
          </a:p>
          <a:p>
            <a:pPr marL="285750" indent="-285750" algn="ctr">
              <a:buFont typeface="Arial" panose="020B0604020202020204" pitchFamily="34" charset="0"/>
              <a:buChar char="•"/>
            </a:pPr>
            <a:r>
              <a:rPr lang="en-US" sz="1800" dirty="0">
                <a:solidFill>
                  <a:schemeClr val="bg1"/>
                </a:solidFill>
              </a:rPr>
              <a:t>Best score : .</a:t>
            </a:r>
            <a:r>
              <a:rPr lang="en-US" sz="1800" dirty="0" err="1">
                <a:solidFill>
                  <a:schemeClr val="bg1"/>
                </a:solidFill>
              </a:rPr>
              <a:t>best_score</a:t>
            </a:r>
            <a:r>
              <a:rPr lang="en-US" sz="1800" dirty="0">
                <a:solidFill>
                  <a:schemeClr val="bg1"/>
                </a:solidFill>
              </a:rPr>
              <a:t>_</a:t>
            </a:r>
          </a:p>
        </p:txBody>
      </p:sp>
      <p:sp>
        <p:nvSpPr>
          <p:cNvPr id="8" name="Oval 7">
            <a:extLst>
              <a:ext uri="{FF2B5EF4-FFF2-40B4-BE49-F238E27FC236}">
                <a16:creationId xmlns:a16="http://schemas.microsoft.com/office/drawing/2014/main" id="{5BF6B2EB-A09D-749A-DC9A-B8B4E7CC05A5}"/>
              </a:ext>
            </a:extLst>
          </p:cNvPr>
          <p:cNvSpPr/>
          <p:nvPr/>
        </p:nvSpPr>
        <p:spPr>
          <a:xfrm>
            <a:off x="5669720" y="1774777"/>
            <a:ext cx="3200399" cy="11780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Define </a:t>
            </a:r>
            <a:r>
              <a:rPr lang="en-US" dirty="0" err="1">
                <a:ln>
                  <a:solidFill>
                    <a:sysClr val="windowText" lastClr="000000"/>
                  </a:solidFill>
                </a:ln>
                <a:solidFill>
                  <a:sysClr val="windowText" lastClr="000000"/>
                </a:solidFill>
              </a:rPr>
              <a:t>GridSearch</a:t>
            </a:r>
            <a:r>
              <a:rPr lang="en-US" dirty="0">
                <a:ln>
                  <a:solidFill>
                    <a:sysClr val="windowText" lastClr="000000"/>
                  </a:solidFill>
                </a:ln>
                <a:solidFill>
                  <a:sysClr val="windowText" lastClr="000000"/>
                </a:solidFill>
              </a:rPr>
              <a:t> and identify best scores and parameters</a:t>
            </a:r>
          </a:p>
        </p:txBody>
      </p:sp>
      <p:sp>
        <p:nvSpPr>
          <p:cNvPr id="9" name="Rectangle 8">
            <a:extLst>
              <a:ext uri="{FF2B5EF4-FFF2-40B4-BE49-F238E27FC236}">
                <a16:creationId xmlns:a16="http://schemas.microsoft.com/office/drawing/2014/main" id="{68E32C2E-7E67-9045-2C95-D99FFDBD90FD}"/>
              </a:ext>
            </a:extLst>
          </p:cNvPr>
          <p:cNvSpPr/>
          <p:nvPr/>
        </p:nvSpPr>
        <p:spPr>
          <a:xfrm>
            <a:off x="2980271" y="2794202"/>
            <a:ext cx="2280356" cy="20825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Keywords:</a:t>
            </a:r>
          </a:p>
          <a:p>
            <a:pPr marL="285750" indent="-285750" algn="ctr">
              <a:buFont typeface="Arial" panose="020B0604020202020204" pitchFamily="34" charset="0"/>
              <a:buChar char="•"/>
            </a:pPr>
            <a:r>
              <a:rPr lang="en-US" sz="1600" dirty="0">
                <a:solidFill>
                  <a:schemeClr val="bg1"/>
                </a:solidFill>
              </a:rPr>
              <a:t>Set parameters equal all possible options for the initial model with respect to scope</a:t>
            </a:r>
          </a:p>
          <a:p>
            <a:pPr marL="285750" indent="-285750" algn="ctr">
              <a:buFont typeface="Arial" panose="020B0604020202020204" pitchFamily="34" charset="0"/>
              <a:buChar char="•"/>
            </a:pPr>
            <a:r>
              <a:rPr lang="en-US" sz="1600" dirty="0">
                <a:solidFill>
                  <a:schemeClr val="bg1"/>
                </a:solidFill>
              </a:rPr>
              <a:t>Call model initialization per respective algorithm</a:t>
            </a:r>
          </a:p>
        </p:txBody>
      </p:sp>
      <p:sp>
        <p:nvSpPr>
          <p:cNvPr id="10" name="Oval 9">
            <a:extLst>
              <a:ext uri="{FF2B5EF4-FFF2-40B4-BE49-F238E27FC236}">
                <a16:creationId xmlns:a16="http://schemas.microsoft.com/office/drawing/2014/main" id="{4395E93C-3E6F-E161-413E-BD76B4935F65}"/>
              </a:ext>
            </a:extLst>
          </p:cNvPr>
          <p:cNvSpPr/>
          <p:nvPr/>
        </p:nvSpPr>
        <p:spPr>
          <a:xfrm>
            <a:off x="2980271" y="1426239"/>
            <a:ext cx="2377752" cy="13943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Define Parameters and initial model</a:t>
            </a:r>
          </a:p>
        </p:txBody>
      </p:sp>
      <p:sp>
        <p:nvSpPr>
          <p:cNvPr id="11" name="Arrow: Curved Up 10">
            <a:extLst>
              <a:ext uri="{FF2B5EF4-FFF2-40B4-BE49-F238E27FC236}">
                <a16:creationId xmlns:a16="http://schemas.microsoft.com/office/drawing/2014/main" id="{BAE15951-4F90-8631-3228-0FC88A619A1D}"/>
              </a:ext>
            </a:extLst>
          </p:cNvPr>
          <p:cNvSpPr/>
          <p:nvPr/>
        </p:nvSpPr>
        <p:spPr>
          <a:xfrm flipV="1">
            <a:off x="2054390" y="1047104"/>
            <a:ext cx="1501422" cy="54904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Up 11">
            <a:extLst>
              <a:ext uri="{FF2B5EF4-FFF2-40B4-BE49-F238E27FC236}">
                <a16:creationId xmlns:a16="http://schemas.microsoft.com/office/drawing/2014/main" id="{846AFC1C-89FE-7D75-2482-D58C69C295D9}"/>
              </a:ext>
            </a:extLst>
          </p:cNvPr>
          <p:cNvSpPr/>
          <p:nvPr/>
        </p:nvSpPr>
        <p:spPr>
          <a:xfrm flipV="1">
            <a:off x="5051152" y="1142460"/>
            <a:ext cx="1501422" cy="50530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Up 12">
            <a:extLst>
              <a:ext uri="{FF2B5EF4-FFF2-40B4-BE49-F238E27FC236}">
                <a16:creationId xmlns:a16="http://schemas.microsoft.com/office/drawing/2014/main" id="{0CAC1396-56B2-32E5-E528-C5454C540CE0}"/>
              </a:ext>
            </a:extLst>
          </p:cNvPr>
          <p:cNvSpPr/>
          <p:nvPr/>
        </p:nvSpPr>
        <p:spPr>
          <a:xfrm flipV="1">
            <a:off x="8184441" y="1077350"/>
            <a:ext cx="1501422" cy="649237"/>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3428A2CA-3A35-5DF0-EAA7-AF24247BBDA8}"/>
              </a:ext>
            </a:extLst>
          </p:cNvPr>
          <p:cNvSpPr/>
          <p:nvPr/>
        </p:nvSpPr>
        <p:spPr>
          <a:xfrm>
            <a:off x="9093699" y="3135741"/>
            <a:ext cx="3079173"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Keywords:</a:t>
            </a:r>
          </a:p>
          <a:p>
            <a:pPr marL="285750" indent="-285750" algn="ctr">
              <a:buFont typeface="Arial" panose="020B0604020202020204" pitchFamily="34" charset="0"/>
              <a:buChar char="•"/>
            </a:pPr>
            <a:r>
              <a:rPr lang="en-US" sz="1600" dirty="0">
                <a:solidFill>
                  <a:schemeClr val="bg1"/>
                </a:solidFill>
              </a:rPr>
              <a:t>Score  = </a:t>
            </a:r>
            <a:r>
              <a:rPr lang="en-US" sz="1600" dirty="0" err="1">
                <a:solidFill>
                  <a:schemeClr val="bg1"/>
                </a:solidFill>
              </a:rPr>
              <a:t>GridSearch</a:t>
            </a:r>
            <a:r>
              <a:rPr lang="en-US" sz="1600" dirty="0">
                <a:solidFill>
                  <a:schemeClr val="bg1"/>
                </a:solidFill>
              </a:rPr>
              <a:t>  variable .score(</a:t>
            </a:r>
            <a:r>
              <a:rPr lang="en-US" sz="1600" dirty="0" err="1">
                <a:solidFill>
                  <a:schemeClr val="bg1"/>
                </a:solidFill>
              </a:rPr>
              <a:t>X_test,y_test</a:t>
            </a:r>
            <a:r>
              <a:rPr lang="en-US" sz="1600" dirty="0">
                <a:solidFill>
                  <a:schemeClr val="bg1"/>
                </a:solidFill>
              </a:rPr>
              <a:t>)</a:t>
            </a:r>
          </a:p>
          <a:p>
            <a:pPr marL="285750" indent="-285750" algn="ctr">
              <a:buFont typeface="Arial" panose="020B0604020202020204" pitchFamily="34" charset="0"/>
              <a:buChar char="•"/>
            </a:pPr>
            <a:r>
              <a:rPr lang="en-US" sz="1600" dirty="0" err="1">
                <a:solidFill>
                  <a:schemeClr val="bg1"/>
                </a:solidFill>
              </a:rPr>
              <a:t>Yhat</a:t>
            </a:r>
            <a:r>
              <a:rPr lang="en-US" sz="1600" dirty="0">
                <a:solidFill>
                  <a:schemeClr val="bg1"/>
                </a:solidFill>
              </a:rPr>
              <a:t> = .predict(</a:t>
            </a:r>
            <a:r>
              <a:rPr lang="en-US" sz="1600" dirty="0" err="1">
                <a:solidFill>
                  <a:schemeClr val="bg1"/>
                </a:solidFill>
              </a:rPr>
              <a:t>y_test</a:t>
            </a:r>
            <a:r>
              <a:rPr lang="en-US" sz="1600" dirty="0">
                <a:solidFill>
                  <a:schemeClr val="bg1"/>
                </a:solidFill>
              </a:rPr>
              <a:t>)</a:t>
            </a:r>
          </a:p>
          <a:p>
            <a:pPr marL="285750" indent="-285750" algn="ctr">
              <a:buFont typeface="Arial" panose="020B0604020202020204" pitchFamily="34" charset="0"/>
              <a:buChar char="•"/>
            </a:pPr>
            <a:r>
              <a:rPr lang="en-US" sz="1600" dirty="0" err="1">
                <a:solidFill>
                  <a:schemeClr val="bg1"/>
                </a:solidFill>
              </a:rPr>
              <a:t>Confusionmtrix</a:t>
            </a:r>
            <a:r>
              <a:rPr lang="en-US" sz="1600" dirty="0">
                <a:solidFill>
                  <a:schemeClr val="bg1"/>
                </a:solidFill>
              </a:rPr>
              <a:t>(</a:t>
            </a:r>
            <a:r>
              <a:rPr lang="en-US" sz="1600" dirty="0" err="1">
                <a:solidFill>
                  <a:schemeClr val="bg1"/>
                </a:solidFill>
              </a:rPr>
              <a:t>y_test,yhat</a:t>
            </a:r>
            <a:r>
              <a:rPr lang="en-US" sz="1600" dirty="0">
                <a:solidFill>
                  <a:schemeClr val="bg1"/>
                </a:solidFill>
              </a:rPr>
              <a:t>)</a:t>
            </a:r>
          </a:p>
        </p:txBody>
      </p:sp>
      <p:sp>
        <p:nvSpPr>
          <p:cNvPr id="15" name="Oval 14">
            <a:extLst>
              <a:ext uri="{FF2B5EF4-FFF2-40B4-BE49-F238E27FC236}">
                <a16:creationId xmlns:a16="http://schemas.microsoft.com/office/drawing/2014/main" id="{3B94563C-AB8E-BE02-5677-7CA4DA87D176}"/>
              </a:ext>
            </a:extLst>
          </p:cNvPr>
          <p:cNvSpPr/>
          <p:nvPr/>
        </p:nvSpPr>
        <p:spPr>
          <a:xfrm>
            <a:off x="9054441" y="1781634"/>
            <a:ext cx="3210688" cy="13943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Define score and construct confusion matrix </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5102475" cy="4123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has the Accuracy vs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were located on the outer coasts of the US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4B68FB22-23FC-F6B3-B4FE-250F8965F2DC}"/>
              </a:ext>
            </a:extLst>
          </p:cNvPr>
          <p:cNvPicPr>
            <a:picLocks noChangeAspect="1"/>
          </p:cNvPicPr>
          <p:nvPr/>
        </p:nvPicPr>
        <p:blipFill>
          <a:blip r:embed="rId4"/>
          <a:stretch>
            <a:fillRect/>
          </a:stretch>
        </p:blipFill>
        <p:spPr>
          <a:xfrm>
            <a:off x="6247797" y="1462087"/>
            <a:ext cx="5210175" cy="393382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917" y="5240866"/>
            <a:ext cx="10692694" cy="161713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Shows the relationship between the Flight Number ( x-axis) and Launch Site ( y-site) with a hue based on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CCAF has had the most mount of tests but the other sites have a higher probability of success. </a:t>
            </a:r>
          </a:p>
          <a:p>
            <a:pPr>
              <a:lnSpc>
                <a:spcPct val="100000"/>
              </a:lnSpc>
              <a:spcBef>
                <a:spcPts val="1400"/>
              </a:spcBef>
            </a:pPr>
            <a:r>
              <a:rPr lang="en-US" sz="2200" dirty="0">
                <a:solidFill>
                  <a:schemeClr val="accent3">
                    <a:lumMod val="25000"/>
                  </a:schemeClr>
                </a:solidFill>
                <a:latin typeface="Abadi" panose="020B0604020104020204" pitchFamily="34" charset="0"/>
              </a:rPr>
              <a:t>Once we have passe the 50 count the majority of flights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8A3D9912-259F-1E4F-B60F-8ED7CDE00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936" y="1363662"/>
            <a:ext cx="8186065" cy="387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the success rate between a launch site and the payloads mass</a:t>
            </a:r>
          </a:p>
          <a:p>
            <a:pPr>
              <a:lnSpc>
                <a:spcPct val="100000"/>
              </a:lnSpc>
              <a:spcBef>
                <a:spcPts val="1400"/>
              </a:spcBef>
            </a:pPr>
            <a:r>
              <a:rPr lang="en-US" sz="2200" dirty="0">
                <a:solidFill>
                  <a:schemeClr val="accent3">
                    <a:lumMod val="25000"/>
                  </a:schemeClr>
                </a:solidFill>
                <a:latin typeface="Abadi" panose="020B0604020104020204" pitchFamily="34" charset="0"/>
              </a:rPr>
              <a:t>His figure shows that once a certain payload mass is reached the success ate greatly increases at around 8000 lbs.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1E49B017-43E0-2CA4-9468-592735E15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939" y="1646688"/>
            <a:ext cx="51435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6188" y="5305778"/>
            <a:ext cx="12054168" cy="13433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higher orbits have a higher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This isn’t dependent on sample size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6" name="Picture 4">
            <a:extLst>
              <a:ext uri="{FF2B5EF4-FFF2-40B4-BE49-F238E27FC236}">
                <a16:creationId xmlns:a16="http://schemas.microsoft.com/office/drawing/2014/main" id="{46732C45-AFA4-F77F-4141-CADD432EA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55" y="1431346"/>
            <a:ext cx="10292189" cy="373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73211" y="4007648"/>
            <a:ext cx="9965722" cy="239236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 with successes (orange) and failures (blue)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number of flights increased, the success rate would improve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F883B9E4-5670-A25E-C2FD-400CC2C46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21" y="1351492"/>
            <a:ext cx="10848623" cy="239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213985"/>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the relationship between the orbit type and the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used</a:t>
            </a:r>
          </a:p>
          <a:p>
            <a:pPr>
              <a:lnSpc>
                <a:spcPct val="100000"/>
              </a:lnSpc>
              <a:spcBef>
                <a:spcPts val="1400"/>
              </a:spcBef>
            </a:pPr>
            <a:r>
              <a:rPr lang="en-US" sz="2200" dirty="0">
                <a:solidFill>
                  <a:schemeClr val="accent3">
                    <a:lumMod val="25000"/>
                  </a:schemeClr>
                </a:solidFill>
                <a:latin typeface="Abadi" panose="020B0604020104020204" pitchFamily="34" charset="0"/>
              </a:rPr>
              <a:t>For most orbits, using a </a:t>
            </a:r>
            <a:r>
              <a:rPr lang="en-US" sz="2200" dirty="0" err="1">
                <a:solidFill>
                  <a:schemeClr val="accent3">
                    <a:lumMod val="25000"/>
                  </a:schemeClr>
                </a:solidFill>
                <a:latin typeface="Abadi" panose="020B0604020104020204" pitchFamily="34" charset="0"/>
              </a:rPr>
              <a:t>paylod</a:t>
            </a:r>
            <a:r>
              <a:rPr lang="en-US" sz="2200" dirty="0">
                <a:solidFill>
                  <a:schemeClr val="accent3">
                    <a:lumMod val="25000"/>
                  </a:schemeClr>
                </a:solidFill>
                <a:latin typeface="Abadi" panose="020B0604020104020204" pitchFamily="34" charset="0"/>
              </a:rPr>
              <a:t> mass above 400 would be optimal outside of GTO </a:t>
            </a:r>
            <a:r>
              <a:rPr lang="en-US" sz="2200" dirty="0" err="1">
                <a:solidFill>
                  <a:schemeClr val="accent3">
                    <a:lumMod val="25000"/>
                  </a:schemeClr>
                </a:solidFill>
                <a:latin typeface="Abadi" panose="020B0604020104020204" pitchFamily="34" charset="0"/>
              </a:rPr>
              <a:t>orbti</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4" name="Picture 4">
            <a:extLst>
              <a:ext uri="{FF2B5EF4-FFF2-40B4-BE49-F238E27FC236}">
                <a16:creationId xmlns:a16="http://schemas.microsoft.com/office/drawing/2014/main" id="{777A21DD-B5E3-7101-0058-E4E6B20E1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511" y="1435317"/>
            <a:ext cx="533400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632656"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sows the average success rate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There's been a steady linear incline followed by a plateau,. This then creates its local maxima in 2017 and local minima in 2018 and its peak in 2019 creating an improvement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A83D06DB-C213-9A0B-DEE7-6B2785C85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683" y="1777423"/>
            <a:ext cx="54959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60233" y="5575693"/>
            <a:ext cx="8814256" cy="13013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only three primary Launch Sites  with CCAFS having the most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7D6EB2E-C33C-3575-5423-DF668C8A5EDA}"/>
              </a:ext>
            </a:extLst>
          </p:cNvPr>
          <p:cNvPicPr>
            <a:picLocks noChangeAspect="1"/>
          </p:cNvPicPr>
          <p:nvPr/>
        </p:nvPicPr>
        <p:blipFill>
          <a:blip r:embed="rId3"/>
          <a:stretch>
            <a:fillRect/>
          </a:stretch>
        </p:blipFill>
        <p:spPr>
          <a:xfrm>
            <a:off x="3317288" y="1979863"/>
            <a:ext cx="5557424" cy="17997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601" y="4732294"/>
            <a:ext cx="10515600" cy="19620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Shows the first 5 unsorted rows of Launch Sites </a:t>
            </a:r>
            <a:r>
              <a:rPr lang="en-US" sz="2200" dirty="0" err="1">
                <a:solidFill>
                  <a:schemeClr val="accent3">
                    <a:lumMod val="25000"/>
                  </a:schemeClr>
                </a:solidFill>
                <a:latin typeface="Abadi" panose="020B0604020104020204" pitchFamily="34" charset="0"/>
              </a:rPr>
              <a:t>tht</a:t>
            </a:r>
            <a:r>
              <a:rPr lang="en-US" sz="2200" dirty="0">
                <a:solidFill>
                  <a:schemeClr val="accent3">
                    <a:lumMod val="25000"/>
                  </a:schemeClr>
                </a:solidFill>
                <a:latin typeface="Abadi" panose="020B0604020104020204" pitchFamily="34" charset="0"/>
              </a:rPr>
              <a:t> have the following values ‘CAA’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F61CA90F-A22E-A2D5-5540-A38127E1A952}"/>
              </a:ext>
            </a:extLst>
          </p:cNvPr>
          <p:cNvPicPr>
            <a:picLocks noChangeAspect="1"/>
          </p:cNvPicPr>
          <p:nvPr/>
        </p:nvPicPr>
        <p:blipFill>
          <a:blip r:embed="rId3"/>
          <a:stretch>
            <a:fillRect/>
          </a:stretch>
        </p:blipFill>
        <p:spPr>
          <a:xfrm>
            <a:off x="998945" y="1485214"/>
            <a:ext cx="9183382" cy="22291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7E5E9898-CBD1-AC0C-190A-C74074615773}"/>
              </a:ext>
            </a:extLst>
          </p:cNvPr>
          <p:cNvSpPr txBox="1">
            <a:spLocks/>
          </p:cNvSpPr>
          <p:nvPr/>
        </p:nvSpPr>
        <p:spPr>
          <a:xfrm>
            <a:off x="922410" y="5493280"/>
            <a:ext cx="9745589" cy="6635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Value of all the payload masses combined</a:t>
            </a:r>
          </a:p>
        </p:txBody>
      </p:sp>
      <p:pic>
        <p:nvPicPr>
          <p:cNvPr id="6" name="Picture 5">
            <a:extLst>
              <a:ext uri="{FF2B5EF4-FFF2-40B4-BE49-F238E27FC236}">
                <a16:creationId xmlns:a16="http://schemas.microsoft.com/office/drawing/2014/main" id="{A18BE5FD-7DC1-8942-FA7F-35823732AB99}"/>
              </a:ext>
            </a:extLst>
          </p:cNvPr>
          <p:cNvPicPr>
            <a:picLocks noChangeAspect="1"/>
          </p:cNvPicPr>
          <p:nvPr/>
        </p:nvPicPr>
        <p:blipFill>
          <a:blip r:embed="rId3"/>
          <a:stretch>
            <a:fillRect/>
          </a:stretch>
        </p:blipFill>
        <p:spPr>
          <a:xfrm>
            <a:off x="626557" y="2239599"/>
            <a:ext cx="10337293" cy="237880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value of payloads from NASA (CRS) customers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2" name="Picture 11">
            <a:extLst>
              <a:ext uri="{FF2B5EF4-FFF2-40B4-BE49-F238E27FC236}">
                <a16:creationId xmlns:a16="http://schemas.microsoft.com/office/drawing/2014/main" id="{4816B285-7EA4-D26D-FACC-2526EE0C9AAD}"/>
              </a:ext>
            </a:extLst>
          </p:cNvPr>
          <p:cNvPicPr>
            <a:picLocks noChangeAspect="1"/>
          </p:cNvPicPr>
          <p:nvPr/>
        </p:nvPicPr>
        <p:blipFill>
          <a:blip r:embed="rId3"/>
          <a:stretch>
            <a:fillRect/>
          </a:stretch>
        </p:blipFill>
        <p:spPr>
          <a:xfrm>
            <a:off x="770011" y="2901357"/>
            <a:ext cx="8226422" cy="238629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Smallest date where the Outcome of the ground landing was successful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BC7E181-32EC-04D5-1AA9-A2AAB22E8032}"/>
              </a:ext>
            </a:extLst>
          </p:cNvPr>
          <p:cNvPicPr>
            <a:picLocks noChangeAspect="1"/>
          </p:cNvPicPr>
          <p:nvPr/>
        </p:nvPicPr>
        <p:blipFill>
          <a:blip r:embed="rId3"/>
          <a:stretch>
            <a:fillRect/>
          </a:stretch>
        </p:blipFill>
        <p:spPr>
          <a:xfrm>
            <a:off x="1952973" y="3470516"/>
            <a:ext cx="7642582" cy="275587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6386" y="1632969"/>
            <a:ext cx="4047068" cy="47942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15DD637-47A5-ADB5-8956-A34547B1A24D}"/>
              </a:ext>
            </a:extLst>
          </p:cNvPr>
          <p:cNvPicPr>
            <a:picLocks noChangeAspect="1"/>
          </p:cNvPicPr>
          <p:nvPr/>
        </p:nvPicPr>
        <p:blipFill>
          <a:blip r:embed="rId3"/>
          <a:stretch>
            <a:fillRect/>
          </a:stretch>
        </p:blipFill>
        <p:spPr>
          <a:xfrm>
            <a:off x="4730437" y="1218094"/>
            <a:ext cx="6530552" cy="53520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362941"/>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719EC78F-1479-8AD0-EC78-0767FF0F9E2F}"/>
              </a:ext>
            </a:extLst>
          </p:cNvPr>
          <p:cNvSpPr txBox="1"/>
          <p:nvPr/>
        </p:nvSpPr>
        <p:spPr>
          <a:xfrm>
            <a:off x="734028" y="1478844"/>
            <a:ext cx="10551583" cy="2585323"/>
          </a:xfrm>
          <a:prstGeom prst="rect">
            <a:avLst/>
          </a:prstGeom>
          <a:noFill/>
        </p:spPr>
        <p:txBody>
          <a:bodyPr wrap="square" rtlCol="0">
            <a:spAutoFit/>
          </a:bodyPr>
          <a:lstStyle/>
          <a:p>
            <a:r>
              <a:rPr lang="en-US" dirty="0"/>
              <a:t> Methodologies:</a:t>
            </a:r>
          </a:p>
          <a:p>
            <a:pPr marL="285750" indent="-285750">
              <a:buFont typeface="Arial" panose="020B0604020202020204" pitchFamily="34" charset="0"/>
              <a:buChar char="•"/>
            </a:pPr>
            <a:r>
              <a:rPr lang="en-US" dirty="0"/>
              <a:t>To understand more about SpaceX launches, data was pulled from Wikipedia and the original SpaceX site that provided quantitative and qualitative documentation of successes and failures. The raw data was then cleaned and properly defined to numerically define categorical values.  A </a:t>
            </a:r>
            <a:r>
              <a:rPr lang="en-US" dirty="0" err="1"/>
              <a:t>plotly</a:t>
            </a:r>
            <a:r>
              <a:rPr lang="en-US" dirty="0"/>
              <a:t> dashboard was used </a:t>
            </a:r>
            <a:r>
              <a:rPr lang="en-US" dirty="0" err="1"/>
              <a:t>ot</a:t>
            </a:r>
            <a:r>
              <a:rPr lang="en-US" dirty="0"/>
              <a:t> visualize the data and exploratory data analysis was conducted on Python and SQL to understand how the to platforms interact with data. From there, Data was then scaled and split not training and </a:t>
            </a:r>
            <a:r>
              <a:rPr lang="en-US" dirty="0" err="1"/>
              <a:t>setstign</a:t>
            </a:r>
            <a:r>
              <a:rPr lang="en-US" dirty="0"/>
              <a:t> sets to be inputted into various </a:t>
            </a:r>
            <a:r>
              <a:rPr lang="en-US" dirty="0" err="1"/>
              <a:t>classifcaiotn</a:t>
            </a:r>
            <a:r>
              <a:rPr lang="en-US" dirty="0"/>
              <a:t> models. These models were then optimized for the best </a:t>
            </a:r>
            <a:r>
              <a:rPr lang="en-US" dirty="0" err="1"/>
              <a:t>prameters</a:t>
            </a:r>
            <a:r>
              <a:rPr lang="en-US" dirty="0"/>
              <a:t> and obtain </a:t>
            </a:r>
            <a:r>
              <a:rPr lang="en-US" dirty="0" err="1"/>
              <a:t>anaccrucy</a:t>
            </a:r>
            <a:r>
              <a:rPr lang="en-US" dirty="0"/>
              <a:t> score per each model. The overall results found various confusion matrices with the  Decision Tree </a:t>
            </a:r>
            <a:r>
              <a:rPr lang="en-US" dirty="0" err="1"/>
              <a:t>classfierhaving</a:t>
            </a:r>
            <a:r>
              <a:rPr lang="en-US" dirty="0"/>
              <a:t> the best model. Its accuracy was of a 87% with the following parameters.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A099926-572F-D840-EBA8-177B57D5C1AB}"/>
              </a:ext>
            </a:extLst>
          </p:cNvPr>
          <p:cNvPicPr>
            <a:picLocks noChangeAspect="1"/>
          </p:cNvPicPr>
          <p:nvPr/>
        </p:nvPicPr>
        <p:blipFill>
          <a:blip r:embed="rId3"/>
          <a:stretch>
            <a:fillRect/>
          </a:stretch>
        </p:blipFill>
        <p:spPr>
          <a:xfrm>
            <a:off x="159657" y="2915504"/>
            <a:ext cx="12192000" cy="231077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7218" y="135968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89EEB27-5E55-A81A-9A3B-9D15D8174ADB}"/>
              </a:ext>
            </a:extLst>
          </p:cNvPr>
          <p:cNvPicPr>
            <a:picLocks noChangeAspect="1"/>
          </p:cNvPicPr>
          <p:nvPr/>
        </p:nvPicPr>
        <p:blipFill>
          <a:blip r:embed="rId3"/>
          <a:stretch>
            <a:fillRect/>
          </a:stretch>
        </p:blipFill>
        <p:spPr>
          <a:xfrm>
            <a:off x="741285" y="2326815"/>
            <a:ext cx="9831172" cy="42106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119A91B0-0A23-4101-1E40-67CF131CD880}"/>
              </a:ext>
            </a:extLst>
          </p:cNvPr>
          <p:cNvPicPr>
            <a:picLocks noChangeAspect="1"/>
          </p:cNvPicPr>
          <p:nvPr/>
        </p:nvPicPr>
        <p:blipFill>
          <a:blip r:embed="rId3"/>
          <a:stretch>
            <a:fillRect/>
          </a:stretch>
        </p:blipFill>
        <p:spPr>
          <a:xfrm>
            <a:off x="841244" y="3140434"/>
            <a:ext cx="10145541" cy="212437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9EEF160-28A8-E59A-B61F-67C21D855E1B}"/>
              </a:ext>
            </a:extLst>
          </p:cNvPr>
          <p:cNvPicPr>
            <a:picLocks noChangeAspect="1"/>
          </p:cNvPicPr>
          <p:nvPr/>
        </p:nvPicPr>
        <p:blipFill>
          <a:blip r:embed="rId3"/>
          <a:stretch>
            <a:fillRect/>
          </a:stretch>
        </p:blipFill>
        <p:spPr>
          <a:xfrm>
            <a:off x="5445924" y="3506570"/>
            <a:ext cx="4305901" cy="198147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569CD6"/>
                </a:solidFill>
                <a:effectLst/>
                <a:latin typeface="Consolas" panose="020B0609020204030204" pitchFamily="49" charset="0"/>
              </a:rPr>
              <a:t>Mark all launch sites on a map</a:t>
            </a:r>
            <a:endParaRPr lang="en-US" b="0" dirty="0">
              <a:solidFill>
                <a:srgbClr val="CCCCCC"/>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9267BCB7-36F2-BB29-0507-A260C6569C47}"/>
              </a:ext>
            </a:extLst>
          </p:cNvPr>
          <p:cNvPicPr>
            <a:picLocks noChangeAspect="1"/>
          </p:cNvPicPr>
          <p:nvPr/>
        </p:nvPicPr>
        <p:blipFill>
          <a:blip r:embed="rId4"/>
          <a:stretch>
            <a:fillRect/>
          </a:stretch>
        </p:blipFill>
        <p:spPr>
          <a:xfrm>
            <a:off x="593633" y="1323589"/>
            <a:ext cx="11222016" cy="5534412"/>
          </a:xfrm>
          <a:prstGeom prst="rect">
            <a:avLst/>
          </a:prstGeom>
        </p:spPr>
      </p:pic>
      <p:sp>
        <p:nvSpPr>
          <p:cNvPr id="7" name="TextBox 6">
            <a:extLst>
              <a:ext uri="{FF2B5EF4-FFF2-40B4-BE49-F238E27FC236}">
                <a16:creationId xmlns:a16="http://schemas.microsoft.com/office/drawing/2014/main" id="{A995F497-6E70-A1CB-B6C9-73DABB274F4C}"/>
              </a:ext>
            </a:extLst>
          </p:cNvPr>
          <p:cNvSpPr txBox="1"/>
          <p:nvPr/>
        </p:nvSpPr>
        <p:spPr>
          <a:xfrm>
            <a:off x="1520982" y="7197505"/>
            <a:ext cx="98682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Sites are in LA and Florida, areas neat the coast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569CD6"/>
                </a:solidFill>
                <a:effectLst/>
                <a:latin typeface="Consolas" panose="020B0609020204030204" pitchFamily="49" charset="0"/>
              </a:rPr>
              <a:t> Mark the success/failed </a:t>
            </a:r>
            <a:r>
              <a:rPr lang="en-US" b="1" dirty="0" err="1">
                <a:solidFill>
                  <a:srgbClr val="569CD6"/>
                </a:solidFill>
                <a:effectLst/>
                <a:latin typeface="Consolas" panose="020B0609020204030204" pitchFamily="49" charset="0"/>
              </a:rPr>
              <a:t>launche</a:t>
            </a:r>
            <a:endParaRPr lang="en-US" b="0" dirty="0">
              <a:solidFill>
                <a:srgbClr val="CCCCCC"/>
              </a:solidFill>
              <a:effectLst/>
              <a:latin typeface="Consolas" panose="020B0609020204030204" pitchFamily="49" charset="0"/>
            </a:endParaRPr>
          </a:p>
        </p:txBody>
      </p:sp>
      <p:pic>
        <p:nvPicPr>
          <p:cNvPr id="10" name="Picture 9">
            <a:extLst>
              <a:ext uri="{FF2B5EF4-FFF2-40B4-BE49-F238E27FC236}">
                <a16:creationId xmlns:a16="http://schemas.microsoft.com/office/drawing/2014/main" id="{4A006D8A-E85D-DB5E-C369-A77EBA3531E5}"/>
              </a:ext>
            </a:extLst>
          </p:cNvPr>
          <p:cNvPicPr>
            <a:picLocks noChangeAspect="1"/>
          </p:cNvPicPr>
          <p:nvPr/>
        </p:nvPicPr>
        <p:blipFill>
          <a:blip r:embed="rId3"/>
          <a:stretch>
            <a:fillRect/>
          </a:stretch>
        </p:blipFill>
        <p:spPr>
          <a:xfrm>
            <a:off x="6527548" y="1087699"/>
            <a:ext cx="5370465" cy="5601794"/>
          </a:xfrm>
          <a:prstGeom prst="rect">
            <a:avLst/>
          </a:prstGeom>
        </p:spPr>
      </p:pic>
      <p:sp>
        <p:nvSpPr>
          <p:cNvPr id="11" name="TextBox 10">
            <a:extLst>
              <a:ext uri="{FF2B5EF4-FFF2-40B4-BE49-F238E27FC236}">
                <a16:creationId xmlns:a16="http://schemas.microsoft.com/office/drawing/2014/main" id="{C006A47E-5B1C-F5EF-429D-3A3194B7C870}"/>
              </a:ext>
            </a:extLst>
          </p:cNvPr>
          <p:cNvSpPr txBox="1"/>
          <p:nvPr/>
        </p:nvSpPr>
        <p:spPr>
          <a:xfrm>
            <a:off x="1647731" y="1946495"/>
            <a:ext cx="4016722" cy="646331"/>
          </a:xfrm>
          <a:prstGeom prst="rect">
            <a:avLst/>
          </a:prstGeom>
          <a:noFill/>
        </p:spPr>
        <p:txBody>
          <a:bodyPr wrap="square" rtlCol="0">
            <a:spAutoFit/>
          </a:bodyPr>
          <a:lstStyle/>
          <a:p>
            <a:r>
              <a:rPr lang="en-US" dirty="0"/>
              <a:t>Sorted areas with successes and failures using </a:t>
            </a:r>
            <a:r>
              <a:rPr lang="en-US" dirty="0" err="1"/>
              <a:t>MarkerCluster</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569CD6"/>
                </a:solidFill>
                <a:effectLst/>
                <a:latin typeface="Consolas" panose="020B0609020204030204" pitchFamily="49" charset="0"/>
              </a:rPr>
              <a:t> Calculate the distances between a launch site</a:t>
            </a:r>
            <a:endParaRPr lang="en-US" b="0" dirty="0">
              <a:solidFill>
                <a:srgbClr val="CCCCCC"/>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F9BF2FEC-8505-02E4-437A-0D9B7D3E3760}"/>
              </a:ext>
            </a:extLst>
          </p:cNvPr>
          <p:cNvPicPr>
            <a:picLocks noChangeAspect="1"/>
          </p:cNvPicPr>
          <p:nvPr/>
        </p:nvPicPr>
        <p:blipFill>
          <a:blip r:embed="rId3"/>
          <a:stretch>
            <a:fillRect/>
          </a:stretch>
        </p:blipFill>
        <p:spPr>
          <a:xfrm>
            <a:off x="1056571" y="1279843"/>
            <a:ext cx="10078857" cy="45535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61711"/>
            <a:ext cx="9745589" cy="13152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Has the highest successful </a:t>
            </a:r>
            <a:r>
              <a:rPr lang="en-US" sz="2200" dirty="0" err="1">
                <a:solidFill>
                  <a:schemeClr val="accent3">
                    <a:lumMod val="25000"/>
                  </a:schemeClr>
                </a:solidFill>
                <a:latin typeface="Abadi" panose="020B0604020104020204" pitchFamily="34" charset="0"/>
              </a:rPr>
              <a:t>lunacges</a:t>
            </a:r>
            <a:r>
              <a:rPr lang="en-US" sz="2200" dirty="0">
                <a:solidFill>
                  <a:schemeClr val="accent3">
                    <a:lumMod val="25000"/>
                  </a:schemeClr>
                </a:solidFill>
                <a:latin typeface="Abadi" panose="020B0604020104020204" pitchFamily="34" charset="0"/>
              </a:rPr>
              <a:t> followed by CCAFS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all sites</a:t>
            </a:r>
          </a:p>
        </p:txBody>
      </p:sp>
      <p:pic>
        <p:nvPicPr>
          <p:cNvPr id="4" name="Picture 3">
            <a:extLst>
              <a:ext uri="{FF2B5EF4-FFF2-40B4-BE49-F238E27FC236}">
                <a16:creationId xmlns:a16="http://schemas.microsoft.com/office/drawing/2014/main" id="{165C74DF-4E51-648A-BC1B-08F57751CC54}"/>
              </a:ext>
            </a:extLst>
          </p:cNvPr>
          <p:cNvPicPr>
            <a:picLocks noChangeAspect="1"/>
          </p:cNvPicPr>
          <p:nvPr/>
        </p:nvPicPr>
        <p:blipFill>
          <a:blip r:embed="rId3"/>
          <a:stretch>
            <a:fillRect/>
          </a:stretch>
        </p:blipFill>
        <p:spPr>
          <a:xfrm>
            <a:off x="867567" y="1506031"/>
            <a:ext cx="10945753" cy="342947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99051" y="1765048"/>
            <a:ext cx="11233303" cy="3563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Problems you want to find answers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My job is to determine the price of each launch. I will do this by gathering information about Space X and creating dashboards for your team. I will also determine if SpaceX will reuse the first stage. Instead of using rocket science to determine if the first stage will land successfully, you will train a machine learning model and use public information to predict if SpaceX will reuse the first stage.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CCAFS</a:t>
            </a:r>
          </a:p>
        </p:txBody>
      </p:sp>
      <p:pic>
        <p:nvPicPr>
          <p:cNvPr id="9" name="Picture 8">
            <a:extLst>
              <a:ext uri="{FF2B5EF4-FFF2-40B4-BE49-F238E27FC236}">
                <a16:creationId xmlns:a16="http://schemas.microsoft.com/office/drawing/2014/main" id="{B44669A4-4802-79C2-41ED-D8E03F6AD831}"/>
              </a:ext>
            </a:extLst>
          </p:cNvPr>
          <p:cNvPicPr>
            <a:picLocks noChangeAspect="1"/>
          </p:cNvPicPr>
          <p:nvPr/>
        </p:nvPicPr>
        <p:blipFill>
          <a:blip r:embed="rId3"/>
          <a:stretch>
            <a:fillRect/>
          </a:stretch>
        </p:blipFill>
        <p:spPr>
          <a:xfrm>
            <a:off x="670422" y="3703524"/>
            <a:ext cx="6915652" cy="3062032"/>
          </a:xfrm>
          <a:prstGeom prst="rect">
            <a:avLst/>
          </a:prstGeom>
        </p:spPr>
      </p:pic>
      <p:pic>
        <p:nvPicPr>
          <p:cNvPr id="12" name="Picture 11">
            <a:extLst>
              <a:ext uri="{FF2B5EF4-FFF2-40B4-BE49-F238E27FC236}">
                <a16:creationId xmlns:a16="http://schemas.microsoft.com/office/drawing/2014/main" id="{BBF5FE6D-0F49-F4DB-F89E-8F048EB52C81}"/>
              </a:ext>
            </a:extLst>
          </p:cNvPr>
          <p:cNvPicPr>
            <a:picLocks noChangeAspect="1"/>
          </p:cNvPicPr>
          <p:nvPr/>
        </p:nvPicPr>
        <p:blipFill>
          <a:blip r:embed="rId4"/>
          <a:stretch>
            <a:fillRect/>
          </a:stretch>
        </p:blipFill>
        <p:spPr>
          <a:xfrm>
            <a:off x="5133314" y="1034035"/>
            <a:ext cx="6909265" cy="2669489"/>
          </a:xfrm>
          <a:prstGeom prst="rect">
            <a:avLst/>
          </a:prstGeom>
        </p:spPr>
      </p:pic>
      <p:sp>
        <p:nvSpPr>
          <p:cNvPr id="13" name="TextBox 12">
            <a:extLst>
              <a:ext uri="{FF2B5EF4-FFF2-40B4-BE49-F238E27FC236}">
                <a16:creationId xmlns:a16="http://schemas.microsoft.com/office/drawing/2014/main" id="{1BFF0ECD-817D-A56B-B300-5931187D0FBB}"/>
              </a:ext>
            </a:extLst>
          </p:cNvPr>
          <p:cNvSpPr txBox="1"/>
          <p:nvPr/>
        </p:nvSpPr>
        <p:spPr>
          <a:xfrm>
            <a:off x="1258432" y="1692998"/>
            <a:ext cx="3277354" cy="923330"/>
          </a:xfrm>
          <a:prstGeom prst="rect">
            <a:avLst/>
          </a:prstGeom>
          <a:noFill/>
        </p:spPr>
        <p:txBody>
          <a:bodyPr wrap="square" rtlCol="0">
            <a:spAutoFit/>
          </a:bodyPr>
          <a:lstStyle/>
          <a:p>
            <a:pPr marL="285750" indent="-285750">
              <a:buFont typeface="Arial" panose="020B0604020202020204" pitchFamily="34" charset="0"/>
              <a:buChar char="•"/>
            </a:pPr>
            <a:r>
              <a:rPr lang="en-US" dirty="0"/>
              <a:t>KSC has the highest success rate with 76.9% and with the most successful launches</a:t>
            </a:r>
          </a:p>
        </p:txBody>
      </p:sp>
      <p:sp>
        <p:nvSpPr>
          <p:cNvPr id="14" name="TextBox 13">
            <a:extLst>
              <a:ext uri="{FF2B5EF4-FFF2-40B4-BE49-F238E27FC236}">
                <a16:creationId xmlns:a16="http://schemas.microsoft.com/office/drawing/2014/main" id="{D36BFF99-11DA-00B8-B179-053E3EA0E63B}"/>
              </a:ext>
            </a:extLst>
          </p:cNvPr>
          <p:cNvSpPr txBox="1"/>
          <p:nvPr/>
        </p:nvSpPr>
        <p:spPr>
          <a:xfrm>
            <a:off x="8074182" y="4772875"/>
            <a:ext cx="32773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CCAF has the 2</a:t>
            </a:r>
            <a:r>
              <a:rPr lang="en-US" baseline="30000" dirty="0"/>
              <a:t>nd</a:t>
            </a:r>
            <a:r>
              <a:rPr lang="en-US" dirty="0"/>
              <a:t> highest success rate with 73.1% and with the 2</a:t>
            </a:r>
            <a:r>
              <a:rPr lang="en-US" baseline="30000" dirty="0"/>
              <a:t>nd</a:t>
            </a:r>
            <a:r>
              <a:rPr lang="en-US" dirty="0"/>
              <a:t> most successful launches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 of all boosters based on Payload Mass</a:t>
            </a:r>
          </a:p>
        </p:txBody>
      </p:sp>
      <p:pic>
        <p:nvPicPr>
          <p:cNvPr id="2" name="Picture 1">
            <a:extLst>
              <a:ext uri="{FF2B5EF4-FFF2-40B4-BE49-F238E27FC236}">
                <a16:creationId xmlns:a16="http://schemas.microsoft.com/office/drawing/2014/main" id="{8095F6AD-96D6-2AC2-1D13-97764342D720}"/>
              </a:ext>
            </a:extLst>
          </p:cNvPr>
          <p:cNvPicPr>
            <a:picLocks noChangeAspect="1"/>
          </p:cNvPicPr>
          <p:nvPr/>
        </p:nvPicPr>
        <p:blipFill>
          <a:blip r:embed="rId3"/>
          <a:stretch>
            <a:fillRect/>
          </a:stretch>
        </p:blipFill>
        <p:spPr>
          <a:xfrm>
            <a:off x="734028" y="1327553"/>
            <a:ext cx="11050542" cy="4991797"/>
          </a:xfrm>
          <a:prstGeom prst="rect">
            <a:avLst/>
          </a:prstGeom>
        </p:spPr>
      </p:pic>
      <p:sp>
        <p:nvSpPr>
          <p:cNvPr id="4" name="TextBox 3">
            <a:extLst>
              <a:ext uri="{FF2B5EF4-FFF2-40B4-BE49-F238E27FC236}">
                <a16:creationId xmlns:a16="http://schemas.microsoft.com/office/drawing/2014/main" id="{6CDFDC0F-968F-F1FD-3E9B-280046B25B3A}"/>
              </a:ext>
            </a:extLst>
          </p:cNvPr>
          <p:cNvSpPr txBox="1"/>
          <p:nvPr/>
        </p:nvSpPr>
        <p:spPr>
          <a:xfrm>
            <a:off x="1374330" y="6406912"/>
            <a:ext cx="9306962"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can see most boosters failing their landing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Bar chart of each model’s accuracy</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Each model holds the same accuracy despite the model being different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AutoShape 2">
            <a:extLst>
              <a:ext uri="{FF2B5EF4-FFF2-40B4-BE49-F238E27FC236}">
                <a16:creationId xmlns:a16="http://schemas.microsoft.com/office/drawing/2014/main" id="{47954B5B-3ED7-DAFC-79A4-F99E71DCAB23}"/>
              </a:ext>
            </a:extLst>
          </p:cNvPr>
          <p:cNvSpPr>
            <a:spLocks noChangeAspect="1" noChangeArrowheads="1"/>
          </p:cNvSpPr>
          <p:nvPr/>
        </p:nvSpPr>
        <p:spPr bwMode="auto">
          <a:xfrm>
            <a:off x="5943599" y="3276599"/>
            <a:ext cx="3698341" cy="36983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C8A1227-427C-D8F4-62AF-CCF0BA881951}"/>
              </a:ext>
            </a:extLst>
          </p:cNvPr>
          <p:cNvPicPr>
            <a:picLocks noChangeAspect="1"/>
          </p:cNvPicPr>
          <p:nvPr/>
        </p:nvPicPr>
        <p:blipFill>
          <a:blip r:embed="rId3"/>
          <a:stretch>
            <a:fillRect/>
          </a:stretch>
        </p:blipFill>
        <p:spPr>
          <a:xfrm>
            <a:off x="6109684" y="1869760"/>
            <a:ext cx="5210175" cy="39338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51309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a:t>
            </a:r>
            <a:r>
              <a:rPr lang="en-US" sz="2200" dirty="0" err="1">
                <a:solidFill>
                  <a:schemeClr val="accent3">
                    <a:lumMod val="25000"/>
                  </a:schemeClr>
                </a:solidFill>
                <a:latin typeface="Abadi" panose="020B0604020104020204" pitchFamily="34" charset="0"/>
              </a:rPr>
              <a:t>moel</a:t>
            </a:r>
            <a:r>
              <a:rPr lang="en-US" sz="2200" dirty="0">
                <a:solidFill>
                  <a:schemeClr val="accent3">
                    <a:lumMod val="25000"/>
                  </a:schemeClr>
                </a:solidFill>
                <a:latin typeface="Abadi" panose="020B0604020104020204" pitchFamily="34" charset="0"/>
              </a:rPr>
              <a:t> had the highest accuracy of 83% on testing data but offered the minimal amount of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0040DBF0-121E-0A88-68A6-4E2B6FC8C638}"/>
              </a:ext>
            </a:extLst>
          </p:cNvPr>
          <p:cNvPicPr>
            <a:picLocks noChangeAspect="1"/>
          </p:cNvPicPr>
          <p:nvPr/>
        </p:nvPicPr>
        <p:blipFill>
          <a:blip r:embed="rId3"/>
          <a:stretch>
            <a:fillRect/>
          </a:stretch>
        </p:blipFill>
        <p:spPr>
          <a:xfrm>
            <a:off x="6373739" y="1710748"/>
            <a:ext cx="5048250" cy="43148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49498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KSC launch site has the best launch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 decision tree is the best classifier for predicting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Launches had success with an increasing payload mass and increased flight trials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a:extLst>
              <a:ext uri="{FF2B5EF4-FFF2-40B4-BE49-F238E27FC236}">
                <a16:creationId xmlns:a16="http://schemas.microsoft.com/office/drawing/2014/main" id="{F0A1033F-87F7-017A-2BDF-5FBCE823AA4E}"/>
              </a:ext>
            </a:extLst>
          </p:cNvPr>
          <p:cNvPicPr>
            <a:picLocks noChangeAspect="1"/>
          </p:cNvPicPr>
          <p:nvPr/>
        </p:nvPicPr>
        <p:blipFill>
          <a:blip r:embed="rId4"/>
          <a:stretch>
            <a:fillRect/>
          </a:stretch>
        </p:blipFill>
        <p:spPr>
          <a:xfrm>
            <a:off x="2616892" y="1553194"/>
            <a:ext cx="6146165" cy="487401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0853"/>
            <a:ext cx="11060745" cy="505849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Abadi"/>
              </a:rPr>
              <a:t>Executive Summary</a:t>
            </a:r>
          </a:p>
          <a:p>
            <a:pPr>
              <a:lnSpc>
                <a:spcPct val="120000"/>
              </a:lnSpc>
              <a:spcBef>
                <a:spcPts val="1400"/>
              </a:spcBef>
            </a:pPr>
            <a:r>
              <a:rPr lang="en-US" sz="14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The data utilized </a:t>
            </a:r>
            <a:r>
              <a:rPr lang="en-US" sz="1400" dirty="0" err="1">
                <a:solidFill>
                  <a:schemeClr val="bg2">
                    <a:lumMod val="50000"/>
                  </a:schemeClr>
                </a:solidFill>
                <a:latin typeface="Abadi"/>
              </a:rPr>
              <a:t>ws</a:t>
            </a:r>
            <a:r>
              <a:rPr lang="en-US" sz="1400" dirty="0">
                <a:solidFill>
                  <a:schemeClr val="bg2">
                    <a:lumMod val="50000"/>
                  </a:schemeClr>
                </a:solidFill>
                <a:latin typeface="Abadi"/>
              </a:rPr>
              <a:t> found through two main sources:</a:t>
            </a:r>
          </a:p>
          <a:p>
            <a:pPr lvl="2">
              <a:lnSpc>
                <a:spcPct val="120000"/>
              </a:lnSpc>
              <a:spcBef>
                <a:spcPts val="1400"/>
              </a:spcBef>
            </a:pPr>
            <a:r>
              <a:rPr lang="en-US" sz="1400" dirty="0">
                <a:solidFill>
                  <a:schemeClr val="bg2">
                    <a:lumMod val="50000"/>
                  </a:schemeClr>
                </a:solidFill>
                <a:latin typeface="Abadi"/>
              </a:rPr>
              <a:t>SpaceX REST API</a:t>
            </a:r>
          </a:p>
          <a:p>
            <a:pPr lvl="2">
              <a:lnSpc>
                <a:spcPct val="120000"/>
              </a:lnSpc>
              <a:spcBef>
                <a:spcPts val="1400"/>
              </a:spcBef>
            </a:pPr>
            <a:r>
              <a:rPr lang="en-US" sz="1400" dirty="0">
                <a:solidFill>
                  <a:schemeClr val="bg2">
                    <a:lumMod val="50000"/>
                  </a:schemeClr>
                </a:solidFill>
                <a:latin typeface="Abadi"/>
              </a:rPr>
              <a:t>Wikipedia – Beautiful Soup</a:t>
            </a:r>
          </a:p>
          <a:p>
            <a:pPr>
              <a:lnSpc>
                <a:spcPct val="120000"/>
              </a:lnSpc>
              <a:spcBef>
                <a:spcPts val="1400"/>
              </a:spcBef>
            </a:pPr>
            <a:r>
              <a:rPr lang="en-US" sz="14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Data was fist identified for missing values and filled in with the mean of the feature, </a:t>
            </a:r>
            <a:r>
              <a:rPr lang="en-US" sz="1400" dirty="0" err="1">
                <a:solidFill>
                  <a:schemeClr val="bg2">
                    <a:lumMod val="50000"/>
                  </a:schemeClr>
                </a:solidFill>
                <a:latin typeface="Abadi"/>
              </a:rPr>
              <a:t>dependant</a:t>
            </a:r>
            <a:r>
              <a:rPr lang="en-US" sz="1400" dirty="0">
                <a:solidFill>
                  <a:schemeClr val="bg2">
                    <a:lumMod val="50000"/>
                  </a:schemeClr>
                </a:solidFill>
                <a:latin typeface="Abadi"/>
              </a:rPr>
              <a:t> on the distribution shape.  Each feature was then asses for the counts and uniqueness of each value. Features were then assess for types and converted all features to fit a numeric scale using </a:t>
            </a:r>
            <a:r>
              <a:rPr lang="en-US" sz="1400" dirty="0" err="1">
                <a:solidFill>
                  <a:schemeClr val="bg2">
                    <a:lumMod val="50000"/>
                  </a:schemeClr>
                </a:solidFill>
                <a:latin typeface="Abadi"/>
              </a:rPr>
              <a:t>OneHotEncoder</a:t>
            </a:r>
            <a:r>
              <a:rPr lang="en-US" sz="1400" dirty="0">
                <a:solidFill>
                  <a:schemeClr val="bg2">
                    <a:lumMod val="50000"/>
                  </a:schemeClr>
                </a:solidFill>
                <a:latin typeface="Abadi"/>
              </a:rPr>
              <a:t> (.</a:t>
            </a:r>
            <a:r>
              <a:rPr lang="en-US" sz="1400" dirty="0" err="1">
                <a:solidFill>
                  <a:schemeClr val="bg2">
                    <a:lumMod val="50000"/>
                  </a:schemeClr>
                </a:solidFill>
                <a:latin typeface="Abadi"/>
              </a:rPr>
              <a:t>get_dummies</a:t>
            </a:r>
            <a:r>
              <a:rPr lang="en-US" sz="1400" dirty="0">
                <a:solidFill>
                  <a:schemeClr val="bg2">
                    <a:lumMod val="50000"/>
                  </a:schemeClr>
                </a:solidFill>
                <a:latin typeface="Abadi"/>
              </a:rPr>
              <a:t>())</a:t>
            </a:r>
          </a:p>
          <a:p>
            <a:pPr>
              <a:lnSpc>
                <a:spcPct val="120000"/>
              </a:lnSpc>
              <a:spcBef>
                <a:spcPts val="1400"/>
              </a:spcBef>
            </a:pPr>
            <a:r>
              <a:rPr lang="en-US" sz="1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400" dirty="0">
                <a:solidFill>
                  <a:schemeClr val="accent3">
                    <a:lumMod val="25000"/>
                  </a:schemeClr>
                </a:solidFill>
                <a:latin typeface="Abadi"/>
              </a:rPr>
              <a:t>Perform interactive visual analytics using Folium and </a:t>
            </a:r>
            <a:r>
              <a:rPr lang="en-US" sz="1400" dirty="0" err="1">
                <a:solidFill>
                  <a:schemeClr val="accent3">
                    <a:lumMod val="25000"/>
                  </a:schemeClr>
                </a:solidFill>
                <a:latin typeface="Abadi"/>
              </a:rPr>
              <a:t>Plotly</a:t>
            </a:r>
            <a:r>
              <a:rPr lang="en-US" sz="1400" dirty="0">
                <a:solidFill>
                  <a:schemeClr val="accent3">
                    <a:lumMod val="25000"/>
                  </a:schemeClr>
                </a:solidFill>
                <a:latin typeface="Abadi"/>
              </a:rPr>
              <a:t> Dash</a:t>
            </a:r>
          </a:p>
          <a:p>
            <a:pPr>
              <a:lnSpc>
                <a:spcPct val="120000"/>
              </a:lnSpc>
              <a:spcBef>
                <a:spcPts val="1400"/>
              </a:spcBef>
            </a:pPr>
            <a:r>
              <a:rPr lang="en-US" sz="14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How to build, tune, evaluate classification models</a:t>
            </a:r>
          </a:p>
          <a:p>
            <a:pPr>
              <a:lnSpc>
                <a:spcPct val="12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256" y="1532113"/>
            <a:ext cx="6500034" cy="5241219"/>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For the Space X API, the URL is used to target a specific endpoint of the API to get past launch data. A get request is preformed using the requests library to obtain the launch data, which we will use to get the data from the API. This result can be viewed by calling the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method. The response will be in the form of a JSON, specifically a list of JSON objects. Since we are using an API, it’s noticed in the lab that when we get a response it is in the form of a JSON. Specifically, a list of JSON objects which each represent a launch.</a:t>
            </a:r>
          </a:p>
          <a:p>
            <a:pPr>
              <a:lnSpc>
                <a:spcPct val="100000"/>
              </a:lnSpc>
              <a:spcBef>
                <a:spcPts val="1400"/>
              </a:spcBef>
            </a:pPr>
            <a:r>
              <a:rPr lang="en-US" sz="2000" dirty="0">
                <a:solidFill>
                  <a:schemeClr val="accent3">
                    <a:lumMod val="25000"/>
                  </a:schemeClr>
                </a:solidFill>
                <a:latin typeface="Abadi" panose="020B0604020104020204" pitchFamily="34" charset="0"/>
              </a:rPr>
              <a:t>For Wikipedia, Python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package is used to web scrape some HTML tables that contain valuable Falcon 9 launch records. Then you need to parse the data from those tables and convert them into a Pandas data frame for further visualization and analysis.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6F87399A-0800-776F-55C8-D6827EA0846E}"/>
              </a:ext>
            </a:extLst>
          </p:cNvPr>
          <p:cNvPicPr>
            <a:picLocks noChangeAspect="1"/>
          </p:cNvPicPr>
          <p:nvPr/>
        </p:nvPicPr>
        <p:blipFill>
          <a:blip r:embed="rId3"/>
          <a:stretch>
            <a:fillRect/>
          </a:stretch>
        </p:blipFill>
        <p:spPr>
          <a:xfrm>
            <a:off x="7464715" y="1532113"/>
            <a:ext cx="3964339" cy="1986844"/>
          </a:xfrm>
          <a:prstGeom prst="rect">
            <a:avLst/>
          </a:prstGeom>
        </p:spPr>
      </p:pic>
      <p:pic>
        <p:nvPicPr>
          <p:cNvPr id="7" name="Picture 6">
            <a:extLst>
              <a:ext uri="{FF2B5EF4-FFF2-40B4-BE49-F238E27FC236}">
                <a16:creationId xmlns:a16="http://schemas.microsoft.com/office/drawing/2014/main" id="{BAE939C5-C4E8-B30A-CA18-86F0396E0019}"/>
              </a:ext>
            </a:extLst>
          </p:cNvPr>
          <p:cNvPicPr>
            <a:picLocks noChangeAspect="1"/>
          </p:cNvPicPr>
          <p:nvPr/>
        </p:nvPicPr>
        <p:blipFill>
          <a:blip r:embed="rId4"/>
          <a:stretch>
            <a:fillRect/>
          </a:stretch>
        </p:blipFill>
        <p:spPr>
          <a:xfrm>
            <a:off x="7264148" y="3874028"/>
            <a:ext cx="4842685" cy="259930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04649" y="5606561"/>
            <a:ext cx="11687351" cy="123966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https://github.com/Hosoyo1/Capstone-for-IBM-Data-Science/blob/b624a663faef5dd2434e18b54da2ca9ccf0aa2fe/More%20Data%20Collection.ipynb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6">
            <a:extLst>
              <a:ext uri="{FF2B5EF4-FFF2-40B4-BE49-F238E27FC236}">
                <a16:creationId xmlns:a16="http://schemas.microsoft.com/office/drawing/2014/main" id="{41F9542A-38F2-C3BD-F9C1-ADF51C2E8474}"/>
              </a:ext>
            </a:extLst>
          </p:cNvPr>
          <p:cNvSpPr/>
          <p:nvPr/>
        </p:nvSpPr>
        <p:spPr>
          <a:xfrm>
            <a:off x="141111" y="2342788"/>
            <a:ext cx="3928533"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Keywords:</a:t>
            </a:r>
          </a:p>
          <a:p>
            <a:pPr marL="285750" indent="-285750" algn="ctr">
              <a:buFont typeface="Arial" panose="020B0604020202020204" pitchFamily="34" charset="0"/>
              <a:buChar char="•"/>
            </a:pPr>
            <a:r>
              <a:rPr lang="en-US" dirty="0">
                <a:solidFill>
                  <a:schemeClr val="bg1"/>
                </a:solidFill>
              </a:rPr>
              <a:t>Define URL</a:t>
            </a:r>
          </a:p>
          <a:p>
            <a:pPr marL="285750" indent="-285750" algn="ctr">
              <a:buFont typeface="Arial" panose="020B0604020202020204" pitchFamily="34" charset="0"/>
              <a:buChar char="•"/>
            </a:pPr>
            <a:r>
              <a:rPr lang="en-US" dirty="0">
                <a:solidFill>
                  <a:schemeClr val="bg1"/>
                </a:solidFill>
              </a:rPr>
              <a:t>Response: </a:t>
            </a:r>
            <a:r>
              <a:rPr lang="en-US" dirty="0" err="1">
                <a:solidFill>
                  <a:schemeClr val="bg1"/>
                </a:solidFill>
              </a:rPr>
              <a:t>requests.get</a:t>
            </a:r>
            <a:r>
              <a:rPr lang="en-US" dirty="0">
                <a:solidFill>
                  <a:schemeClr val="bg1"/>
                </a:solidFill>
              </a:rPr>
              <a:t>()</a:t>
            </a:r>
          </a:p>
          <a:p>
            <a:pPr marL="285750" indent="-285750" algn="ctr">
              <a:buFont typeface="Arial" panose="020B0604020202020204" pitchFamily="34" charset="0"/>
              <a:buChar char="•"/>
            </a:pPr>
            <a:r>
              <a:rPr lang="en-US" dirty="0">
                <a:solidFill>
                  <a:schemeClr val="bg1"/>
                </a:solidFill>
              </a:rPr>
              <a:t>Confirm Status: .</a:t>
            </a:r>
            <a:r>
              <a:rPr lang="en-US" dirty="0" err="1">
                <a:solidFill>
                  <a:schemeClr val="bg1"/>
                </a:solidFill>
              </a:rPr>
              <a:t>status_code</a:t>
            </a:r>
            <a:endParaRPr lang="en-US" dirty="0">
              <a:solidFill>
                <a:schemeClr val="bg1"/>
              </a:solidFill>
            </a:endParaRPr>
          </a:p>
          <a:p>
            <a:pPr marL="285750" indent="-285750" algn="ctr">
              <a:buFont typeface="Arial" panose="020B0604020202020204" pitchFamily="34" charset="0"/>
              <a:buChar char="•"/>
            </a:pPr>
            <a:r>
              <a:rPr lang="en-US" dirty="0">
                <a:solidFill>
                  <a:schemeClr val="bg1"/>
                </a:solidFill>
              </a:rPr>
              <a:t>Json to Pandas DF : .</a:t>
            </a:r>
            <a:r>
              <a:rPr lang="en-US" dirty="0" err="1">
                <a:solidFill>
                  <a:schemeClr val="bg1"/>
                </a:solidFill>
              </a:rPr>
              <a:t>json_normalize</a:t>
            </a:r>
            <a:r>
              <a:rPr lang="en-US" dirty="0">
                <a:solidFill>
                  <a:schemeClr val="bg1"/>
                </a:solidFill>
              </a:rPr>
              <a:t>()</a:t>
            </a:r>
            <a:br>
              <a:rPr lang="en-US" dirty="0">
                <a:solidFill>
                  <a:schemeClr val="bg1"/>
                </a:solidFill>
              </a:rPr>
            </a:br>
            <a:endParaRPr lang="en-US" dirty="0">
              <a:solidFill>
                <a:schemeClr val="bg1"/>
              </a:solidFill>
            </a:endParaRPr>
          </a:p>
          <a:p>
            <a:pPr marL="285750" indent="-285750" algn="r">
              <a:buFont typeface="Arial" panose="020B0604020202020204" pitchFamily="34" charset="0"/>
              <a:buChar char="•"/>
            </a:pPr>
            <a:endParaRPr lang="en-US" dirty="0">
              <a:solidFill>
                <a:schemeClr val="bg1"/>
              </a:solidFill>
            </a:endParaRPr>
          </a:p>
          <a:p>
            <a:pPr marL="285750" indent="-285750" algn="ctr">
              <a:buFont typeface="Arial" panose="020B0604020202020204" pitchFamily="34" charset="0"/>
              <a:buChar char="•"/>
            </a:pPr>
            <a:endParaRPr lang="en-US" dirty="0">
              <a:solidFill>
                <a:schemeClr val="bg1"/>
              </a:solidFill>
            </a:endParaRPr>
          </a:p>
        </p:txBody>
      </p:sp>
      <p:sp>
        <p:nvSpPr>
          <p:cNvPr id="2" name="Oval 1">
            <a:extLst>
              <a:ext uri="{FF2B5EF4-FFF2-40B4-BE49-F238E27FC236}">
                <a16:creationId xmlns:a16="http://schemas.microsoft.com/office/drawing/2014/main" id="{50FEFB1E-2323-2332-139F-03F0363469F8}"/>
              </a:ext>
            </a:extLst>
          </p:cNvPr>
          <p:cNvSpPr/>
          <p:nvPr/>
        </p:nvSpPr>
        <p:spPr>
          <a:xfrm>
            <a:off x="141111" y="1654166"/>
            <a:ext cx="3928533" cy="6886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Request and initialize data from SpaceX website</a:t>
            </a:r>
          </a:p>
        </p:txBody>
      </p:sp>
      <p:sp>
        <p:nvSpPr>
          <p:cNvPr id="8" name="Rectangle 7">
            <a:extLst>
              <a:ext uri="{FF2B5EF4-FFF2-40B4-BE49-F238E27FC236}">
                <a16:creationId xmlns:a16="http://schemas.microsoft.com/office/drawing/2014/main" id="{211C11C7-2479-DDDC-7522-074769D67207}"/>
              </a:ext>
            </a:extLst>
          </p:cNvPr>
          <p:cNvSpPr/>
          <p:nvPr/>
        </p:nvSpPr>
        <p:spPr>
          <a:xfrm>
            <a:off x="8263467" y="2348776"/>
            <a:ext cx="3928533"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Keywords:</a:t>
            </a:r>
          </a:p>
          <a:p>
            <a:pPr marL="285750" indent="-285750" algn="ctr">
              <a:buFont typeface="Arial" panose="020B0604020202020204" pitchFamily="34" charset="0"/>
              <a:buChar char="•"/>
            </a:pPr>
            <a:r>
              <a:rPr lang="en-US" dirty="0">
                <a:solidFill>
                  <a:schemeClr val="bg1"/>
                </a:solidFill>
              </a:rPr>
              <a:t>Use </a:t>
            </a:r>
            <a:r>
              <a:rPr lang="en-US" dirty="0" err="1">
                <a:solidFill>
                  <a:schemeClr val="bg1"/>
                </a:solidFill>
              </a:rPr>
              <a:t>pd.dataframe.loc</a:t>
            </a:r>
            <a:r>
              <a:rPr lang="en-US" dirty="0">
                <a:solidFill>
                  <a:schemeClr val="bg1"/>
                </a:solidFill>
              </a:rPr>
              <a:t>[] to gather all rows pertaining to falcon 9 booster versions and initialize/populate new </a:t>
            </a:r>
            <a:r>
              <a:rPr lang="en-US" dirty="0" err="1">
                <a:solidFill>
                  <a:schemeClr val="bg1"/>
                </a:solidFill>
              </a:rPr>
              <a:t>df</a:t>
            </a:r>
            <a:r>
              <a:rPr lang="en-US" dirty="0">
                <a:solidFill>
                  <a:schemeClr val="bg1"/>
                </a:solidFill>
              </a:rPr>
              <a:t> variable</a:t>
            </a:r>
            <a:br>
              <a:rPr lang="en-US" dirty="0">
                <a:solidFill>
                  <a:schemeClr val="bg1"/>
                </a:solidFill>
              </a:rPr>
            </a:br>
            <a:endParaRPr lang="en-US" dirty="0">
              <a:solidFill>
                <a:schemeClr val="bg1"/>
              </a:solidFill>
            </a:endParaRPr>
          </a:p>
          <a:p>
            <a:pPr marL="285750" indent="-285750" algn="r">
              <a:buFont typeface="Arial" panose="020B0604020202020204" pitchFamily="34" charset="0"/>
              <a:buChar char="•"/>
            </a:pPr>
            <a:endParaRPr lang="en-US" dirty="0">
              <a:solidFill>
                <a:schemeClr val="bg1"/>
              </a:solidFill>
            </a:endParaRPr>
          </a:p>
          <a:p>
            <a:pPr marL="285750" indent="-285750" algn="ctr">
              <a:buFont typeface="Arial" panose="020B0604020202020204" pitchFamily="34" charset="0"/>
              <a:buChar char="•"/>
            </a:pPr>
            <a:endParaRPr lang="en-US" dirty="0">
              <a:solidFill>
                <a:schemeClr val="bg1"/>
              </a:solidFill>
            </a:endParaRPr>
          </a:p>
        </p:txBody>
      </p:sp>
      <p:sp>
        <p:nvSpPr>
          <p:cNvPr id="9" name="Oval 8">
            <a:extLst>
              <a:ext uri="{FF2B5EF4-FFF2-40B4-BE49-F238E27FC236}">
                <a16:creationId xmlns:a16="http://schemas.microsoft.com/office/drawing/2014/main" id="{F37ADC7B-712D-BC3D-0E13-D919A65D3BC4}"/>
              </a:ext>
            </a:extLst>
          </p:cNvPr>
          <p:cNvSpPr/>
          <p:nvPr/>
        </p:nvSpPr>
        <p:spPr>
          <a:xfrm>
            <a:off x="8263467" y="1660154"/>
            <a:ext cx="3928533" cy="6886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Filter the </a:t>
            </a:r>
            <a:r>
              <a:rPr lang="en-US" dirty="0" err="1">
                <a:ln>
                  <a:solidFill>
                    <a:sysClr val="windowText" lastClr="000000"/>
                  </a:solidFill>
                </a:ln>
                <a:solidFill>
                  <a:sysClr val="windowText" lastClr="000000"/>
                </a:solidFill>
              </a:rPr>
              <a:t>dataframe</a:t>
            </a:r>
            <a:r>
              <a:rPr lang="en-US" dirty="0">
                <a:ln>
                  <a:solidFill>
                    <a:sysClr val="windowText" lastClr="000000"/>
                  </a:solidFill>
                </a:ln>
                <a:solidFill>
                  <a:sysClr val="windowText" lastClr="000000"/>
                </a:solidFill>
              </a:rPr>
              <a:t> to only include `Falcon 9` launches</a:t>
            </a:r>
          </a:p>
        </p:txBody>
      </p:sp>
      <p:sp>
        <p:nvSpPr>
          <p:cNvPr id="10" name="Rectangle 9">
            <a:extLst>
              <a:ext uri="{FF2B5EF4-FFF2-40B4-BE49-F238E27FC236}">
                <a16:creationId xmlns:a16="http://schemas.microsoft.com/office/drawing/2014/main" id="{056DDF06-4822-67E7-1172-9DBEB1B1D074}"/>
              </a:ext>
            </a:extLst>
          </p:cNvPr>
          <p:cNvSpPr/>
          <p:nvPr/>
        </p:nvSpPr>
        <p:spPr>
          <a:xfrm>
            <a:off x="4193825" y="2348776"/>
            <a:ext cx="3832575"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Keywords:</a:t>
            </a:r>
          </a:p>
          <a:p>
            <a:pPr marL="285750" indent="-285750" algn="ctr">
              <a:buFont typeface="Arial" panose="020B0604020202020204" pitchFamily="34" charset="0"/>
              <a:buChar char="•"/>
            </a:pPr>
            <a:r>
              <a:rPr lang="en-US" sz="1600" dirty="0">
                <a:solidFill>
                  <a:schemeClr val="bg1"/>
                </a:solidFill>
              </a:rPr>
              <a:t>Define functions to parse data from various sub-websites for more data</a:t>
            </a:r>
          </a:p>
          <a:p>
            <a:pPr marL="285750" indent="-285750" algn="ctr">
              <a:buFont typeface="Arial" panose="020B0604020202020204" pitchFamily="34" charset="0"/>
              <a:buChar char="•"/>
            </a:pPr>
            <a:r>
              <a:rPr lang="en-US" sz="1600" dirty="0">
                <a:solidFill>
                  <a:schemeClr val="bg1"/>
                </a:solidFill>
              </a:rPr>
              <a:t>Initialize global variables</a:t>
            </a:r>
          </a:p>
          <a:p>
            <a:pPr marL="285750" indent="-285750" algn="ctr">
              <a:buFont typeface="Arial" panose="020B0604020202020204" pitchFamily="34" charset="0"/>
              <a:buChar char="•"/>
            </a:pPr>
            <a:r>
              <a:rPr lang="en-US" sz="1600" dirty="0">
                <a:solidFill>
                  <a:schemeClr val="bg1"/>
                </a:solidFill>
              </a:rPr>
              <a:t>Call functions to populate global variables </a:t>
            </a:r>
          </a:p>
        </p:txBody>
      </p:sp>
      <p:sp>
        <p:nvSpPr>
          <p:cNvPr id="11" name="Oval 10">
            <a:extLst>
              <a:ext uri="{FF2B5EF4-FFF2-40B4-BE49-F238E27FC236}">
                <a16:creationId xmlns:a16="http://schemas.microsoft.com/office/drawing/2014/main" id="{B78F8A56-4A93-E12B-6EC7-46A5E5F579B8}"/>
              </a:ext>
            </a:extLst>
          </p:cNvPr>
          <p:cNvSpPr/>
          <p:nvPr/>
        </p:nvSpPr>
        <p:spPr>
          <a:xfrm>
            <a:off x="4193825" y="1660154"/>
            <a:ext cx="3928533" cy="6886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Define and fill global variables from various sites</a:t>
            </a:r>
          </a:p>
        </p:txBody>
      </p:sp>
      <p:sp>
        <p:nvSpPr>
          <p:cNvPr id="12" name="Arrow: Curved Up 11">
            <a:extLst>
              <a:ext uri="{FF2B5EF4-FFF2-40B4-BE49-F238E27FC236}">
                <a16:creationId xmlns:a16="http://schemas.microsoft.com/office/drawing/2014/main" id="{FDECEF88-33FE-4540-9971-96FDE9CABD92}"/>
              </a:ext>
            </a:extLst>
          </p:cNvPr>
          <p:cNvSpPr/>
          <p:nvPr/>
        </p:nvSpPr>
        <p:spPr>
          <a:xfrm>
            <a:off x="3296356" y="4120444"/>
            <a:ext cx="1501422" cy="54904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Up 12">
            <a:extLst>
              <a:ext uri="{FF2B5EF4-FFF2-40B4-BE49-F238E27FC236}">
                <a16:creationId xmlns:a16="http://schemas.microsoft.com/office/drawing/2014/main" id="{6DA4C2E3-7396-0031-E07D-16D226357BC3}"/>
              </a:ext>
            </a:extLst>
          </p:cNvPr>
          <p:cNvSpPr/>
          <p:nvPr/>
        </p:nvSpPr>
        <p:spPr>
          <a:xfrm>
            <a:off x="7512756" y="4113807"/>
            <a:ext cx="1501422" cy="54904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5795242"/>
            <a:ext cx="10930922" cy="955723"/>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https://github.com/Hosoyo1/Capstone-for-IBM-Data-Science/blob/b624a663faef5dd2434e18b54da2ca9ccf0aa2fe/Web%20Scraping%20for%20Data%20Collection.ipynb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5C44EC5A-EEAC-2DE7-D94C-5AABAD811DA2}"/>
              </a:ext>
            </a:extLst>
          </p:cNvPr>
          <p:cNvSpPr/>
          <p:nvPr/>
        </p:nvSpPr>
        <p:spPr>
          <a:xfrm>
            <a:off x="73377" y="2342788"/>
            <a:ext cx="3928533"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Keywords:</a:t>
            </a:r>
          </a:p>
          <a:p>
            <a:pPr marL="285750" indent="-285750" algn="ctr">
              <a:buFont typeface="Arial" panose="020B0604020202020204" pitchFamily="34" charset="0"/>
              <a:buChar char="•"/>
            </a:pPr>
            <a:r>
              <a:rPr lang="en-US" dirty="0">
                <a:solidFill>
                  <a:schemeClr val="bg1"/>
                </a:solidFill>
              </a:rPr>
              <a:t>Define URL</a:t>
            </a:r>
          </a:p>
          <a:p>
            <a:pPr marL="285750" indent="-285750" algn="ctr">
              <a:buFont typeface="Arial" panose="020B0604020202020204" pitchFamily="34" charset="0"/>
              <a:buChar char="•"/>
            </a:pPr>
            <a:r>
              <a:rPr lang="en-US" dirty="0">
                <a:solidFill>
                  <a:schemeClr val="bg1"/>
                </a:solidFill>
              </a:rPr>
              <a:t>Response: </a:t>
            </a:r>
            <a:r>
              <a:rPr lang="en-US" dirty="0" err="1">
                <a:solidFill>
                  <a:schemeClr val="bg1"/>
                </a:solidFill>
              </a:rPr>
              <a:t>requests.get</a:t>
            </a:r>
            <a:r>
              <a:rPr lang="en-US" dirty="0">
                <a:solidFill>
                  <a:schemeClr val="bg1"/>
                </a:solidFill>
              </a:rPr>
              <a:t>()</a:t>
            </a:r>
          </a:p>
          <a:p>
            <a:pPr marL="285750" indent="-285750" algn="ctr">
              <a:buFont typeface="Arial" panose="020B0604020202020204" pitchFamily="34" charset="0"/>
              <a:buChar char="•"/>
            </a:pPr>
            <a:r>
              <a:rPr lang="en-US" dirty="0">
                <a:solidFill>
                  <a:schemeClr val="bg1"/>
                </a:solidFill>
              </a:rPr>
              <a:t>Create Beautiful Soup Object from </a:t>
            </a:r>
            <a:r>
              <a:rPr lang="en-US" dirty="0" err="1">
                <a:solidFill>
                  <a:schemeClr val="bg1"/>
                </a:solidFill>
              </a:rPr>
              <a:t>response.text</a:t>
            </a:r>
            <a:br>
              <a:rPr lang="en-US" dirty="0">
                <a:solidFill>
                  <a:schemeClr val="bg1"/>
                </a:solidFill>
              </a:rPr>
            </a:br>
            <a:endParaRPr lang="en-US" dirty="0">
              <a:solidFill>
                <a:schemeClr val="bg1"/>
              </a:solidFill>
            </a:endParaRPr>
          </a:p>
          <a:p>
            <a:pPr marL="285750" indent="-285750" algn="r">
              <a:buFont typeface="Arial" panose="020B0604020202020204" pitchFamily="34" charset="0"/>
              <a:buChar char="•"/>
            </a:pPr>
            <a:endParaRPr lang="en-US" dirty="0">
              <a:solidFill>
                <a:schemeClr val="bg1"/>
              </a:solidFill>
            </a:endParaRPr>
          </a:p>
          <a:p>
            <a:pPr marL="285750" indent="-285750" algn="ctr">
              <a:buFont typeface="Arial" panose="020B0604020202020204" pitchFamily="34" charset="0"/>
              <a:buChar char="•"/>
            </a:pPr>
            <a:endParaRPr lang="en-US" dirty="0">
              <a:solidFill>
                <a:schemeClr val="bg1"/>
              </a:solidFill>
            </a:endParaRPr>
          </a:p>
        </p:txBody>
      </p:sp>
      <p:sp>
        <p:nvSpPr>
          <p:cNvPr id="7" name="Oval 6">
            <a:extLst>
              <a:ext uri="{FF2B5EF4-FFF2-40B4-BE49-F238E27FC236}">
                <a16:creationId xmlns:a16="http://schemas.microsoft.com/office/drawing/2014/main" id="{8815971F-6B94-BC77-5ED4-30A52790F84E}"/>
              </a:ext>
            </a:extLst>
          </p:cNvPr>
          <p:cNvSpPr/>
          <p:nvPr/>
        </p:nvSpPr>
        <p:spPr>
          <a:xfrm>
            <a:off x="141111" y="1322742"/>
            <a:ext cx="3928533" cy="1020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Request the Falcon9 Launch Wiki page from its URL</a:t>
            </a:r>
          </a:p>
        </p:txBody>
      </p:sp>
      <p:sp>
        <p:nvSpPr>
          <p:cNvPr id="8" name="Rectangle 7">
            <a:extLst>
              <a:ext uri="{FF2B5EF4-FFF2-40B4-BE49-F238E27FC236}">
                <a16:creationId xmlns:a16="http://schemas.microsoft.com/office/drawing/2014/main" id="{B7F264CB-1478-270B-BD95-D6F00A90AC8D}"/>
              </a:ext>
            </a:extLst>
          </p:cNvPr>
          <p:cNvSpPr/>
          <p:nvPr/>
        </p:nvSpPr>
        <p:spPr>
          <a:xfrm>
            <a:off x="8263467" y="2348776"/>
            <a:ext cx="3928533"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Keywords:</a:t>
            </a:r>
          </a:p>
          <a:p>
            <a:pPr marL="285750" indent="-285750" algn="ctr">
              <a:buFont typeface="Arial" panose="020B0604020202020204" pitchFamily="34" charset="0"/>
              <a:buChar char="•"/>
            </a:pPr>
            <a:r>
              <a:rPr lang="en-US" dirty="0">
                <a:solidFill>
                  <a:schemeClr val="bg1"/>
                </a:solidFill>
              </a:rPr>
              <a:t>Initialize global variables</a:t>
            </a:r>
          </a:p>
          <a:p>
            <a:pPr marL="285750" indent="-285750" algn="ctr">
              <a:buFont typeface="Arial" panose="020B0604020202020204" pitchFamily="34" charset="0"/>
              <a:buChar char="•"/>
            </a:pPr>
            <a:r>
              <a:rPr lang="en-US" dirty="0">
                <a:solidFill>
                  <a:schemeClr val="bg1"/>
                </a:solidFill>
              </a:rPr>
              <a:t>Run try/expect loop to input </a:t>
            </a:r>
            <a:r>
              <a:rPr lang="en-US" dirty="0" err="1">
                <a:solidFill>
                  <a:schemeClr val="bg1"/>
                </a:solidFill>
              </a:rPr>
              <a:t>alues</a:t>
            </a:r>
            <a:r>
              <a:rPr lang="en-US" dirty="0">
                <a:solidFill>
                  <a:schemeClr val="bg1"/>
                </a:solidFill>
              </a:rPr>
              <a:t> where a cell in a wk9ipedi tale is populated</a:t>
            </a:r>
            <a:br>
              <a:rPr lang="en-US" dirty="0">
                <a:solidFill>
                  <a:schemeClr val="bg1"/>
                </a:solidFill>
              </a:rPr>
            </a:br>
            <a:endParaRPr lang="en-US" dirty="0">
              <a:solidFill>
                <a:schemeClr val="bg1"/>
              </a:solidFill>
            </a:endParaRPr>
          </a:p>
          <a:p>
            <a:pPr marL="285750" indent="-285750" algn="r">
              <a:buFont typeface="Arial" panose="020B0604020202020204" pitchFamily="34" charset="0"/>
              <a:buChar char="•"/>
            </a:pPr>
            <a:endParaRPr lang="en-US" dirty="0">
              <a:solidFill>
                <a:schemeClr val="bg1"/>
              </a:solidFill>
            </a:endParaRPr>
          </a:p>
          <a:p>
            <a:pPr marL="285750" indent="-285750" algn="ctr">
              <a:buFont typeface="Arial" panose="020B0604020202020204" pitchFamily="34" charset="0"/>
              <a:buChar char="•"/>
            </a:pPr>
            <a:endParaRPr lang="en-US" dirty="0">
              <a:solidFill>
                <a:schemeClr val="bg1"/>
              </a:solidFill>
            </a:endParaRPr>
          </a:p>
        </p:txBody>
      </p:sp>
      <p:sp>
        <p:nvSpPr>
          <p:cNvPr id="9" name="Oval 8">
            <a:extLst>
              <a:ext uri="{FF2B5EF4-FFF2-40B4-BE49-F238E27FC236}">
                <a16:creationId xmlns:a16="http://schemas.microsoft.com/office/drawing/2014/main" id="{9A398A1D-1BE2-C55B-A7B1-23D162714B3F}"/>
              </a:ext>
            </a:extLst>
          </p:cNvPr>
          <p:cNvSpPr/>
          <p:nvPr/>
        </p:nvSpPr>
        <p:spPr>
          <a:xfrm>
            <a:off x="8263467" y="1240099"/>
            <a:ext cx="3928533" cy="11086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Create a data frame by parsing the launch HTML tables</a:t>
            </a:r>
          </a:p>
        </p:txBody>
      </p:sp>
      <p:sp>
        <p:nvSpPr>
          <p:cNvPr id="10" name="Rectangle 9">
            <a:extLst>
              <a:ext uri="{FF2B5EF4-FFF2-40B4-BE49-F238E27FC236}">
                <a16:creationId xmlns:a16="http://schemas.microsoft.com/office/drawing/2014/main" id="{C0BD0A60-032B-26BB-2BBC-FBF1A1522CA8}"/>
              </a:ext>
            </a:extLst>
          </p:cNvPr>
          <p:cNvSpPr/>
          <p:nvPr/>
        </p:nvSpPr>
        <p:spPr>
          <a:xfrm>
            <a:off x="4193825" y="2348776"/>
            <a:ext cx="3832575" cy="152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bg1"/>
                </a:solidFill>
              </a:rPr>
              <a:t>Keywords:</a:t>
            </a:r>
          </a:p>
          <a:p>
            <a:pPr marL="285750" indent="-285750" algn="ctr">
              <a:buFont typeface="Arial" panose="020B0604020202020204" pitchFamily="34" charset="0"/>
              <a:buChar char="•"/>
            </a:pPr>
            <a:r>
              <a:rPr lang="en-US" sz="1600" dirty="0">
                <a:solidFill>
                  <a:schemeClr val="bg1"/>
                </a:solidFill>
              </a:rPr>
              <a:t>Find all tables: </a:t>
            </a:r>
            <a:r>
              <a:rPr lang="en-US" sz="1600" dirty="0" err="1">
                <a:solidFill>
                  <a:schemeClr val="bg1"/>
                </a:solidFill>
              </a:rPr>
              <a:t>soup.find_all</a:t>
            </a:r>
            <a:r>
              <a:rPr lang="en-US" sz="1600" dirty="0">
                <a:solidFill>
                  <a:schemeClr val="bg1"/>
                </a:solidFill>
              </a:rPr>
              <a:t>('table’)</a:t>
            </a:r>
          </a:p>
          <a:p>
            <a:pPr marL="285750" indent="-285750" algn="ctr">
              <a:buFont typeface="Arial" panose="020B0604020202020204" pitchFamily="34" charset="0"/>
              <a:buChar char="•"/>
            </a:pPr>
            <a:r>
              <a:rPr lang="en-US" sz="1600" dirty="0" err="1">
                <a:solidFill>
                  <a:schemeClr val="bg1"/>
                </a:solidFill>
              </a:rPr>
              <a:t>Initalize</a:t>
            </a:r>
            <a:r>
              <a:rPr lang="en-US" sz="1600" dirty="0">
                <a:solidFill>
                  <a:schemeClr val="bg1"/>
                </a:solidFill>
              </a:rPr>
              <a:t> lists for column names</a:t>
            </a:r>
          </a:p>
          <a:p>
            <a:pPr marL="285750" indent="-285750" algn="ctr">
              <a:buFont typeface="Arial" panose="020B0604020202020204" pitchFamily="34" charset="0"/>
              <a:buChar char="•"/>
            </a:pPr>
            <a:r>
              <a:rPr lang="en-US" sz="1600" dirty="0">
                <a:solidFill>
                  <a:schemeClr val="bg1"/>
                </a:solidFill>
              </a:rPr>
              <a:t>.</a:t>
            </a:r>
            <a:r>
              <a:rPr lang="en-US" sz="1600" dirty="0" err="1">
                <a:solidFill>
                  <a:schemeClr val="bg1"/>
                </a:solidFill>
              </a:rPr>
              <a:t>find_all</a:t>
            </a:r>
            <a:r>
              <a:rPr lang="en-US" sz="1600" dirty="0">
                <a:solidFill>
                  <a:schemeClr val="bg1"/>
                </a:solidFill>
              </a:rPr>
              <a:t>(‘</a:t>
            </a:r>
            <a:r>
              <a:rPr lang="en-US" sz="1600" dirty="0" err="1">
                <a:solidFill>
                  <a:schemeClr val="bg1"/>
                </a:solidFill>
              </a:rPr>
              <a:t>th</a:t>
            </a:r>
            <a:r>
              <a:rPr lang="en-US" sz="1600" dirty="0">
                <a:solidFill>
                  <a:schemeClr val="bg1"/>
                </a:solidFill>
              </a:rPr>
              <a:t>’) and extract column from header</a:t>
            </a:r>
          </a:p>
        </p:txBody>
      </p:sp>
      <p:sp>
        <p:nvSpPr>
          <p:cNvPr id="12" name="Oval 11">
            <a:extLst>
              <a:ext uri="{FF2B5EF4-FFF2-40B4-BE49-F238E27FC236}">
                <a16:creationId xmlns:a16="http://schemas.microsoft.com/office/drawing/2014/main" id="{F2524173-361C-963F-B08D-909A6C1920CD}"/>
              </a:ext>
            </a:extLst>
          </p:cNvPr>
          <p:cNvSpPr/>
          <p:nvPr/>
        </p:nvSpPr>
        <p:spPr>
          <a:xfrm>
            <a:off x="4193825" y="1328730"/>
            <a:ext cx="3996267" cy="10200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Extract all column/variable names from the HTML table header</a:t>
            </a:r>
          </a:p>
        </p:txBody>
      </p:sp>
      <p:sp>
        <p:nvSpPr>
          <p:cNvPr id="13" name="Arrow: Curved Up 12">
            <a:extLst>
              <a:ext uri="{FF2B5EF4-FFF2-40B4-BE49-F238E27FC236}">
                <a16:creationId xmlns:a16="http://schemas.microsoft.com/office/drawing/2014/main" id="{7275997B-57EA-ECA5-3503-298296B7D331}"/>
              </a:ext>
            </a:extLst>
          </p:cNvPr>
          <p:cNvSpPr/>
          <p:nvPr/>
        </p:nvSpPr>
        <p:spPr>
          <a:xfrm>
            <a:off x="3296356" y="4120444"/>
            <a:ext cx="1501422" cy="54904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Up 13">
            <a:extLst>
              <a:ext uri="{FF2B5EF4-FFF2-40B4-BE49-F238E27FC236}">
                <a16:creationId xmlns:a16="http://schemas.microsoft.com/office/drawing/2014/main" id="{537A6947-261F-D8D2-69C3-8FCE09AB384E}"/>
              </a:ext>
            </a:extLst>
          </p:cNvPr>
          <p:cNvSpPr/>
          <p:nvPr/>
        </p:nvSpPr>
        <p:spPr>
          <a:xfrm>
            <a:off x="7512756" y="4113807"/>
            <a:ext cx="1501422" cy="54904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592</TotalTime>
  <Words>2292</Words>
  <Application>Microsoft Office PowerPoint</Application>
  <PresentationFormat>Widescreen</PresentationFormat>
  <Paragraphs>254</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Consolas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Joyal Jose</cp:lastModifiedBy>
  <cp:revision>201</cp:revision>
  <dcterms:created xsi:type="dcterms:W3CDTF">2021-04-29T18:58:34Z</dcterms:created>
  <dcterms:modified xsi:type="dcterms:W3CDTF">2024-03-25T00:23:33Z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